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8" r:id="rId1"/>
  </p:sldMasterIdLst>
  <p:notesMasterIdLst>
    <p:notesMasterId r:id="rId153"/>
  </p:notesMasterIdLst>
  <p:sldIdLst>
    <p:sldId id="473" r:id="rId2"/>
    <p:sldId id="376" r:id="rId3"/>
    <p:sldId id="257" r:id="rId4"/>
    <p:sldId id="259" r:id="rId5"/>
    <p:sldId id="258" r:id="rId6"/>
    <p:sldId id="260" r:id="rId7"/>
    <p:sldId id="261" r:id="rId8"/>
    <p:sldId id="471" r:id="rId9"/>
    <p:sldId id="262" r:id="rId10"/>
    <p:sldId id="379" r:id="rId11"/>
    <p:sldId id="378" r:id="rId12"/>
    <p:sldId id="263" r:id="rId13"/>
    <p:sldId id="380" r:id="rId14"/>
    <p:sldId id="267" r:id="rId15"/>
    <p:sldId id="266" r:id="rId16"/>
    <p:sldId id="381" r:id="rId17"/>
    <p:sldId id="384" r:id="rId18"/>
    <p:sldId id="385" r:id="rId19"/>
    <p:sldId id="382" r:id="rId20"/>
    <p:sldId id="265" r:id="rId21"/>
    <p:sldId id="383" r:id="rId22"/>
    <p:sldId id="270" r:id="rId23"/>
    <p:sldId id="386" r:id="rId24"/>
    <p:sldId id="387" r:id="rId25"/>
    <p:sldId id="272" r:id="rId26"/>
    <p:sldId id="393" r:id="rId27"/>
    <p:sldId id="394" r:id="rId28"/>
    <p:sldId id="388" r:id="rId29"/>
    <p:sldId id="389" r:id="rId30"/>
    <p:sldId id="377" r:id="rId31"/>
    <p:sldId id="276" r:id="rId32"/>
    <p:sldId id="299" r:id="rId33"/>
    <p:sldId id="300" r:id="rId34"/>
    <p:sldId id="390" r:id="rId35"/>
    <p:sldId id="301" r:id="rId36"/>
    <p:sldId id="391" r:id="rId37"/>
    <p:sldId id="392" r:id="rId38"/>
    <p:sldId id="396" r:id="rId39"/>
    <p:sldId id="302" r:id="rId40"/>
    <p:sldId id="395" r:id="rId41"/>
    <p:sldId id="397" r:id="rId42"/>
    <p:sldId id="398" r:id="rId43"/>
    <p:sldId id="303" r:id="rId44"/>
    <p:sldId id="399" r:id="rId45"/>
    <p:sldId id="278" r:id="rId46"/>
    <p:sldId id="400" r:id="rId47"/>
    <p:sldId id="277" r:id="rId48"/>
    <p:sldId id="401" r:id="rId49"/>
    <p:sldId id="402" r:id="rId50"/>
    <p:sldId id="282" r:id="rId51"/>
    <p:sldId id="403" r:id="rId52"/>
    <p:sldId id="404" r:id="rId53"/>
    <p:sldId id="405" r:id="rId54"/>
    <p:sldId id="406" r:id="rId55"/>
    <p:sldId id="279" r:id="rId56"/>
    <p:sldId id="407" r:id="rId57"/>
    <p:sldId id="408" r:id="rId58"/>
    <p:sldId id="283" r:id="rId59"/>
    <p:sldId id="409" r:id="rId60"/>
    <p:sldId id="285" r:id="rId61"/>
    <p:sldId id="287" r:id="rId62"/>
    <p:sldId id="289" r:id="rId63"/>
    <p:sldId id="410" r:id="rId64"/>
    <p:sldId id="411" r:id="rId65"/>
    <p:sldId id="412" r:id="rId66"/>
    <p:sldId id="413" r:id="rId67"/>
    <p:sldId id="414" r:id="rId68"/>
    <p:sldId id="291" r:id="rId69"/>
    <p:sldId id="415" r:id="rId70"/>
    <p:sldId id="416" r:id="rId71"/>
    <p:sldId id="417" r:id="rId72"/>
    <p:sldId id="293" r:id="rId73"/>
    <p:sldId id="418" r:id="rId74"/>
    <p:sldId id="419" r:id="rId75"/>
    <p:sldId id="420" r:id="rId76"/>
    <p:sldId id="295" r:id="rId77"/>
    <p:sldId id="421" r:id="rId78"/>
    <p:sldId id="298" r:id="rId79"/>
    <p:sldId id="422" r:id="rId80"/>
    <p:sldId id="304" r:id="rId81"/>
    <p:sldId id="423" r:id="rId82"/>
    <p:sldId id="306" r:id="rId83"/>
    <p:sldId id="307" r:id="rId84"/>
    <p:sldId id="424" r:id="rId85"/>
    <p:sldId id="425" r:id="rId86"/>
    <p:sldId id="426" r:id="rId87"/>
    <p:sldId id="308" r:id="rId88"/>
    <p:sldId id="427" r:id="rId89"/>
    <p:sldId id="309" r:id="rId90"/>
    <p:sldId id="428" r:id="rId91"/>
    <p:sldId id="310" r:id="rId92"/>
    <p:sldId id="429" r:id="rId93"/>
    <p:sldId id="311" r:id="rId94"/>
    <p:sldId id="312" r:id="rId95"/>
    <p:sldId id="430" r:id="rId96"/>
    <p:sldId id="313" r:id="rId97"/>
    <p:sldId id="314" r:id="rId98"/>
    <p:sldId id="320" r:id="rId99"/>
    <p:sldId id="431" r:id="rId100"/>
    <p:sldId id="432" r:id="rId101"/>
    <p:sldId id="433" r:id="rId102"/>
    <p:sldId id="316" r:id="rId103"/>
    <p:sldId id="434" r:id="rId104"/>
    <p:sldId id="435" r:id="rId105"/>
    <p:sldId id="317" r:id="rId106"/>
    <p:sldId id="436" r:id="rId107"/>
    <p:sldId id="437" r:id="rId108"/>
    <p:sldId id="438" r:id="rId109"/>
    <p:sldId id="439" r:id="rId110"/>
    <p:sldId id="440" r:id="rId111"/>
    <p:sldId id="442" r:id="rId112"/>
    <p:sldId id="441" r:id="rId113"/>
    <p:sldId id="443" r:id="rId114"/>
    <p:sldId id="318" r:id="rId115"/>
    <p:sldId id="444" r:id="rId116"/>
    <p:sldId id="445" r:id="rId117"/>
    <p:sldId id="319" r:id="rId118"/>
    <p:sldId id="446" r:id="rId119"/>
    <p:sldId id="447" r:id="rId120"/>
    <p:sldId id="321" r:id="rId121"/>
    <p:sldId id="448" r:id="rId122"/>
    <p:sldId id="322" r:id="rId123"/>
    <p:sldId id="449" r:id="rId124"/>
    <p:sldId id="450" r:id="rId125"/>
    <p:sldId id="451" r:id="rId126"/>
    <p:sldId id="326" r:id="rId127"/>
    <p:sldId id="452" r:id="rId128"/>
    <p:sldId id="327" r:id="rId129"/>
    <p:sldId id="453" r:id="rId130"/>
    <p:sldId id="328" r:id="rId131"/>
    <p:sldId id="454" r:id="rId132"/>
    <p:sldId id="455" r:id="rId133"/>
    <p:sldId id="456" r:id="rId134"/>
    <p:sldId id="457" r:id="rId135"/>
    <p:sldId id="458" r:id="rId136"/>
    <p:sldId id="459" r:id="rId137"/>
    <p:sldId id="374" r:id="rId138"/>
    <p:sldId id="330" r:id="rId139"/>
    <p:sldId id="460" r:id="rId140"/>
    <p:sldId id="462" r:id="rId141"/>
    <p:sldId id="461" r:id="rId142"/>
    <p:sldId id="463" r:id="rId143"/>
    <p:sldId id="464" r:id="rId144"/>
    <p:sldId id="465" r:id="rId145"/>
    <p:sldId id="332" r:id="rId146"/>
    <p:sldId id="466" r:id="rId147"/>
    <p:sldId id="467" r:id="rId148"/>
    <p:sldId id="468" r:id="rId149"/>
    <p:sldId id="469" r:id="rId150"/>
    <p:sldId id="470" r:id="rId151"/>
    <p:sldId id="472" r:id="rId152"/>
  </p:sldIdLst>
  <p:sldSz cx="9144000" cy="6858000" type="screen4x3"/>
  <p:notesSz cx="6858000" cy="9144000"/>
  <p:custDataLst>
    <p:tags r:id="rId154"/>
  </p:custDataLst>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5" autoAdjust="0"/>
    <p:restoredTop sz="95232" autoAdjust="0"/>
  </p:normalViewPr>
  <p:slideViewPr>
    <p:cSldViewPr>
      <p:cViewPr>
        <p:scale>
          <a:sx n="90" d="100"/>
          <a:sy n="90" d="100"/>
        </p:scale>
        <p:origin x="-498" y="-4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gs" Target="tags/tag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F216A3A-1824-4C08-B521-AAD751A1EB3D}" type="datetimeFigureOut">
              <a:rPr lang="it-IT"/>
              <a:pPr>
                <a:defRPr/>
              </a:pPr>
              <a:t>24/05/2017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B12643B-BF80-4185-8A8A-2B0EE1A719AB}" type="slidenum">
              <a:rPr lang="it-IT"/>
              <a:pPr>
                <a:defRPr/>
              </a:pPr>
              <a:t>‹N›</a:t>
            </a:fld>
            <a:endParaRPr lang="it-IT"/>
          </a:p>
        </p:txBody>
      </p:sp>
    </p:spTree>
    <p:extLst>
      <p:ext uri="{BB962C8B-B14F-4D97-AF65-F5344CB8AC3E}">
        <p14:creationId xmlns:p14="http://schemas.microsoft.com/office/powerpoint/2010/main" val="30415493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861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638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16BAE3-33E5-4CE5-A172-1458FB5B3F19}" type="slidenum">
              <a:rPr lang="it-IT" smtClean="0"/>
              <a:pPr fontAlgn="base">
                <a:spcBef>
                  <a:spcPct val="0"/>
                </a:spcBef>
                <a:spcAft>
                  <a:spcPct val="0"/>
                </a:spcAft>
                <a:defRPr/>
              </a:pPr>
              <a:t>3</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0B12643B-BF80-4185-8A8A-2B0EE1A719AB}" type="slidenum">
              <a:rPr lang="it-IT" smtClean="0"/>
              <a:pPr>
                <a:defRPr/>
              </a:pPr>
              <a:t>49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9635"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F1E2585F-0712-4200-B2EB-CCCC45B695CC}" type="slidenum">
              <a:rPr lang="it-IT" smtClean="0"/>
              <a:pPr>
                <a:defRPr/>
              </a:pPr>
              <a:t>60</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B12643B-BF80-4185-8A8A-2B0EE1A719AB}" type="slidenum">
              <a:rPr lang="it-IT" smtClean="0"/>
              <a:pPr>
                <a:defRPr/>
              </a:pPr>
              <a:t>107</a:t>
            </a:fld>
            <a:endParaRPr lang="it-IT"/>
          </a:p>
        </p:txBody>
      </p:sp>
    </p:spTree>
    <p:extLst>
      <p:ext uri="{BB962C8B-B14F-4D97-AF65-F5344CB8AC3E}">
        <p14:creationId xmlns:p14="http://schemas.microsoft.com/office/powerpoint/2010/main" val="1538726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B12643B-BF80-4185-8A8A-2B0EE1A719AB}" type="slidenum">
              <a:rPr lang="it-IT" smtClean="0"/>
              <a:pPr>
                <a:defRPr/>
              </a:pPr>
              <a:t>151</a:t>
            </a:fld>
            <a:endParaRPr lang="it-IT"/>
          </a:p>
        </p:txBody>
      </p:sp>
    </p:spTree>
    <p:extLst>
      <p:ext uri="{BB962C8B-B14F-4D97-AF65-F5344CB8AC3E}">
        <p14:creationId xmlns:p14="http://schemas.microsoft.com/office/powerpoint/2010/main" val="183756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a:defRPr/>
            </a:pPr>
            <a:fld id="{163B4661-648A-4DB5-A120-A8E4137B722C}" type="datetime1">
              <a:rPr lang="it-IT" smtClean="0"/>
              <a:pPr>
                <a:defRPr/>
              </a:pPr>
              <a:t>24/05/2017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B523DA6C-21C4-409C-9819-EC5C3F44717A}" type="slidenum">
              <a:rPr lang="it-IT" smtClean="0"/>
              <a:pPr>
                <a:defRPr/>
              </a:pPr>
              <a:t>‹N›</a:t>
            </a:fld>
            <a:endParaRPr lang="it-IT"/>
          </a:p>
        </p:txBody>
      </p:sp>
    </p:spTree>
    <p:extLst>
      <p:ext uri="{BB962C8B-B14F-4D97-AF65-F5344CB8AC3E}">
        <p14:creationId xmlns:p14="http://schemas.microsoft.com/office/powerpoint/2010/main" val="4083959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5159E4B2-58CC-41E3-BB83-6BC006455AD8}" type="datetime1">
              <a:rPr lang="it-IT" smtClean="0"/>
              <a:pPr>
                <a:defRPr/>
              </a:pPr>
              <a:t>24/05/2017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A7585C2C-99E4-4D7A-B61D-3AA99F4E02B8}" type="slidenum">
              <a:rPr lang="it-IT" smtClean="0"/>
              <a:pPr>
                <a:defRPr/>
              </a:pPr>
              <a:t>‹N›</a:t>
            </a:fld>
            <a:endParaRPr lang="it-IT"/>
          </a:p>
        </p:txBody>
      </p:sp>
    </p:spTree>
    <p:extLst>
      <p:ext uri="{BB962C8B-B14F-4D97-AF65-F5344CB8AC3E}">
        <p14:creationId xmlns:p14="http://schemas.microsoft.com/office/powerpoint/2010/main" val="281797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3B556C2F-8AFE-4223-ADF0-2B9E5142E720}" type="datetime1">
              <a:rPr lang="it-IT" smtClean="0"/>
              <a:pPr>
                <a:defRPr/>
              </a:pPr>
              <a:t>24/05/2017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6FC0F88F-7CC5-438B-80B7-A91AFD0EF331}" type="slidenum">
              <a:rPr lang="it-IT" smtClean="0"/>
              <a:pPr>
                <a:defRPr/>
              </a:pPr>
              <a:t>‹N›</a:t>
            </a:fld>
            <a:endParaRPr lang="it-IT"/>
          </a:p>
        </p:txBody>
      </p:sp>
    </p:spTree>
    <p:extLst>
      <p:ext uri="{BB962C8B-B14F-4D97-AF65-F5344CB8AC3E}">
        <p14:creationId xmlns:p14="http://schemas.microsoft.com/office/powerpoint/2010/main" val="554266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743A38E4-0715-42FC-99B8-945D6C18724E}" type="datetime1">
              <a:rPr lang="it-IT" smtClean="0"/>
              <a:pPr>
                <a:defRPr/>
              </a:pPr>
              <a:t>24/05/2017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D32C0B33-7856-42D9-9422-4DB756BF040F}" type="slidenum">
              <a:rPr lang="it-IT" smtClean="0"/>
              <a:pPr>
                <a:defRPr/>
              </a:pPr>
              <a:t>‹N›</a:t>
            </a:fld>
            <a:endParaRPr lang="it-IT"/>
          </a:p>
        </p:txBody>
      </p:sp>
    </p:spTree>
    <p:extLst>
      <p:ext uri="{BB962C8B-B14F-4D97-AF65-F5344CB8AC3E}">
        <p14:creationId xmlns:p14="http://schemas.microsoft.com/office/powerpoint/2010/main" val="354991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a:defRPr/>
            </a:pPr>
            <a:fld id="{6D63BA66-CD66-401D-8300-44D96EA1269F}" type="datetime1">
              <a:rPr lang="it-IT" smtClean="0"/>
              <a:pPr>
                <a:defRPr/>
              </a:pPr>
              <a:t>24/05/2017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89193414-E4FC-4AE4-BE91-D6F2671CA74D}" type="slidenum">
              <a:rPr lang="it-IT" smtClean="0"/>
              <a:pPr>
                <a:defRPr/>
              </a:pPr>
              <a:t>‹N›</a:t>
            </a:fld>
            <a:endParaRPr lang="it-IT"/>
          </a:p>
        </p:txBody>
      </p:sp>
    </p:spTree>
    <p:extLst>
      <p:ext uri="{BB962C8B-B14F-4D97-AF65-F5344CB8AC3E}">
        <p14:creationId xmlns:p14="http://schemas.microsoft.com/office/powerpoint/2010/main" val="251156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a:defRPr/>
            </a:pPr>
            <a:fld id="{327F8F76-CFF6-4485-92B7-3605B2794275}" type="datetime1">
              <a:rPr lang="it-IT" smtClean="0"/>
              <a:pPr>
                <a:defRPr/>
              </a:pPr>
              <a:t>24/05/2017</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E1942D22-C10D-438C-AAEE-ACD320AA7B52}" type="slidenum">
              <a:rPr lang="it-IT" smtClean="0"/>
              <a:pPr>
                <a:defRPr/>
              </a:pPr>
              <a:t>‹N›</a:t>
            </a:fld>
            <a:endParaRPr lang="it-IT"/>
          </a:p>
        </p:txBody>
      </p:sp>
    </p:spTree>
    <p:extLst>
      <p:ext uri="{BB962C8B-B14F-4D97-AF65-F5344CB8AC3E}">
        <p14:creationId xmlns:p14="http://schemas.microsoft.com/office/powerpoint/2010/main" val="57468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a:defRPr/>
            </a:pPr>
            <a:fld id="{7081A6E2-5A2A-41D7-869F-BC6D9F5E48DE}" type="datetime1">
              <a:rPr lang="it-IT" smtClean="0"/>
              <a:pPr>
                <a:defRPr/>
              </a:pPr>
              <a:t>24/05/2017</a:t>
            </a:fld>
            <a:endParaRPr lang="it-IT"/>
          </a:p>
        </p:txBody>
      </p:sp>
      <p:sp>
        <p:nvSpPr>
          <p:cNvPr id="8" name="Segnaposto piè di pagina 7"/>
          <p:cNvSpPr>
            <a:spLocks noGrp="1"/>
          </p:cNvSpPr>
          <p:nvPr>
            <p:ph type="ftr" sz="quarter" idx="11"/>
          </p:nvPr>
        </p:nvSpPr>
        <p:spPr/>
        <p:txBody>
          <a:bodyPr/>
          <a:lstStyle/>
          <a:p>
            <a:pPr>
              <a:defRPr/>
            </a:pPr>
            <a:endParaRPr lang="it-IT"/>
          </a:p>
        </p:txBody>
      </p:sp>
      <p:sp>
        <p:nvSpPr>
          <p:cNvPr id="9" name="Segnaposto numero diapositiva 8"/>
          <p:cNvSpPr>
            <a:spLocks noGrp="1"/>
          </p:cNvSpPr>
          <p:nvPr>
            <p:ph type="sldNum" sz="quarter" idx="12"/>
          </p:nvPr>
        </p:nvSpPr>
        <p:spPr/>
        <p:txBody>
          <a:bodyPr/>
          <a:lstStyle/>
          <a:p>
            <a:pPr>
              <a:defRPr/>
            </a:pPr>
            <a:fld id="{94FB640A-5C1B-45E2-8AE0-D15326AEDA6C}" type="slidenum">
              <a:rPr lang="it-IT" smtClean="0"/>
              <a:pPr>
                <a:defRPr/>
              </a:pPr>
              <a:t>‹N›</a:t>
            </a:fld>
            <a:endParaRPr lang="it-IT"/>
          </a:p>
        </p:txBody>
      </p:sp>
    </p:spTree>
    <p:extLst>
      <p:ext uri="{BB962C8B-B14F-4D97-AF65-F5344CB8AC3E}">
        <p14:creationId xmlns:p14="http://schemas.microsoft.com/office/powerpoint/2010/main" val="17146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a:defRPr/>
            </a:pPr>
            <a:fld id="{14458789-4DC5-48E1-82B9-F860BCEF611D}" type="datetime1">
              <a:rPr lang="it-IT" smtClean="0"/>
              <a:pPr>
                <a:defRPr/>
              </a:pPr>
              <a:t>24/05/2017</a:t>
            </a:fld>
            <a:endParaRPr lang="it-IT"/>
          </a:p>
        </p:txBody>
      </p:sp>
      <p:sp>
        <p:nvSpPr>
          <p:cNvPr id="4" name="Segnaposto piè di pagina 3"/>
          <p:cNvSpPr>
            <a:spLocks noGrp="1"/>
          </p:cNvSpPr>
          <p:nvPr>
            <p:ph type="ftr" sz="quarter" idx="11"/>
          </p:nvPr>
        </p:nvSpPr>
        <p:spPr/>
        <p:txBody>
          <a:bodyPr/>
          <a:lstStyle/>
          <a:p>
            <a:pPr>
              <a:defRPr/>
            </a:pPr>
            <a:endParaRPr lang="it-IT"/>
          </a:p>
        </p:txBody>
      </p:sp>
      <p:sp>
        <p:nvSpPr>
          <p:cNvPr id="5" name="Segnaposto numero diapositiva 4"/>
          <p:cNvSpPr>
            <a:spLocks noGrp="1"/>
          </p:cNvSpPr>
          <p:nvPr>
            <p:ph type="sldNum" sz="quarter" idx="12"/>
          </p:nvPr>
        </p:nvSpPr>
        <p:spPr/>
        <p:txBody>
          <a:bodyPr/>
          <a:lstStyle/>
          <a:p>
            <a:pPr>
              <a:defRPr/>
            </a:pPr>
            <a:fld id="{31BFDA4E-10B0-48E8-B271-02E82AAF064E}" type="slidenum">
              <a:rPr lang="it-IT" smtClean="0"/>
              <a:pPr>
                <a:defRPr/>
              </a:pPr>
              <a:t>‹N›</a:t>
            </a:fld>
            <a:endParaRPr lang="it-IT"/>
          </a:p>
        </p:txBody>
      </p:sp>
    </p:spTree>
    <p:extLst>
      <p:ext uri="{BB962C8B-B14F-4D97-AF65-F5344CB8AC3E}">
        <p14:creationId xmlns:p14="http://schemas.microsoft.com/office/powerpoint/2010/main" val="255332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fld id="{AE12347F-70E4-49C1-9445-63E8462BF829}" type="datetime1">
              <a:rPr lang="it-IT" smtClean="0"/>
              <a:pPr>
                <a:defRPr/>
              </a:pPr>
              <a:t>24/05/2017</a:t>
            </a:fld>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7498182A-C8D4-485E-BAD7-199064AC8E5C}" type="slidenum">
              <a:rPr lang="it-IT" smtClean="0"/>
              <a:pPr>
                <a:defRPr/>
              </a:pPr>
              <a:t>‹N›</a:t>
            </a:fld>
            <a:endParaRPr lang="it-IT"/>
          </a:p>
        </p:txBody>
      </p:sp>
    </p:spTree>
    <p:extLst>
      <p:ext uri="{BB962C8B-B14F-4D97-AF65-F5344CB8AC3E}">
        <p14:creationId xmlns:p14="http://schemas.microsoft.com/office/powerpoint/2010/main" val="183912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fld id="{EE987FD6-3D2B-4D7F-B4AF-85F613060537}" type="datetime1">
              <a:rPr lang="it-IT" smtClean="0"/>
              <a:pPr>
                <a:defRPr/>
              </a:pPr>
              <a:t>24/05/2017</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146D778D-EF2E-4867-9414-C4C668C73464}" type="slidenum">
              <a:rPr lang="it-IT" smtClean="0"/>
              <a:pPr>
                <a:defRPr/>
              </a:pPr>
              <a:t>‹N›</a:t>
            </a:fld>
            <a:endParaRPr lang="it-IT"/>
          </a:p>
        </p:txBody>
      </p:sp>
    </p:spTree>
    <p:extLst>
      <p:ext uri="{BB962C8B-B14F-4D97-AF65-F5344CB8AC3E}">
        <p14:creationId xmlns:p14="http://schemas.microsoft.com/office/powerpoint/2010/main" val="147025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fld id="{9B8D422C-A59B-4098-A31A-BF937543994B}" type="datetime1">
              <a:rPr lang="it-IT" smtClean="0"/>
              <a:pPr>
                <a:defRPr/>
              </a:pPr>
              <a:t>24/05/2017</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ED6C4E05-8489-42B6-947D-D0397F97FD5B}" type="slidenum">
              <a:rPr lang="it-IT" smtClean="0"/>
              <a:pPr>
                <a:defRPr/>
              </a:pPr>
              <a:t>‹N›</a:t>
            </a:fld>
            <a:endParaRPr lang="it-IT"/>
          </a:p>
        </p:txBody>
      </p:sp>
    </p:spTree>
    <p:extLst>
      <p:ext uri="{BB962C8B-B14F-4D97-AF65-F5344CB8AC3E}">
        <p14:creationId xmlns:p14="http://schemas.microsoft.com/office/powerpoint/2010/main" val="1254893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FBB70A3-1666-41E2-A347-89D1651F35D4}" type="datetime1">
              <a:rPr lang="it-IT" smtClean="0"/>
              <a:pPr>
                <a:defRPr/>
              </a:pPr>
              <a:t>24/05/2017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248A23B-0B8B-4EAB-80EF-45969CCF9D29}" type="slidenum">
              <a:rPr lang="it-IT" smtClean="0"/>
              <a:pPr>
                <a:defRPr/>
              </a:pPr>
              <a:t>‹N›</a:t>
            </a:fld>
            <a:endParaRPr lang="it-IT"/>
          </a:p>
        </p:txBody>
      </p:sp>
    </p:spTree>
    <p:extLst>
      <p:ext uri="{BB962C8B-B14F-4D97-AF65-F5344CB8AC3E}">
        <p14:creationId xmlns:p14="http://schemas.microsoft.com/office/powerpoint/2010/main" val="2545355427"/>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6.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guidituoguidoio.it/index.php?title=Immagine:Segnaleorizz.png" TargetMode="External"/><Relationship Id="rId7" Type="http://schemas.openxmlformats.org/officeDocument/2006/relationships/image" Target="../media/image102.jpeg"/><Relationship Id="rId2" Type="http://schemas.openxmlformats.org/officeDocument/2006/relationships/image" Target="../media/image98.jpeg"/><Relationship Id="rId1" Type="http://schemas.openxmlformats.org/officeDocument/2006/relationships/slideLayout" Target="../slideLayouts/slideLayout2.xml"/><Relationship Id="rId6" Type="http://schemas.openxmlformats.org/officeDocument/2006/relationships/image" Target="../media/image101.jpeg"/><Relationship Id="rId5" Type="http://schemas.openxmlformats.org/officeDocument/2006/relationships/image" Target="../media/image100.gif"/><Relationship Id="rId4" Type="http://schemas.openxmlformats.org/officeDocument/2006/relationships/image" Target="../media/image99.png"/></Relationships>
</file>

<file path=ppt/slides/_rels/slide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3.gi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hyperlink" Target="http://upload.wikimedia.org/wikipedia/commons/7/74/Italian_traffic_signs_-_strada_sdrucciolevole_per_ghiaccio.svg" TargetMode="External"/><Relationship Id="rId3" Type="http://schemas.openxmlformats.org/officeDocument/2006/relationships/hyperlink" Target="http://it.wikipedia.org/wiki/Metro" TargetMode="External"/><Relationship Id="rId7" Type="http://schemas.openxmlformats.org/officeDocument/2006/relationships/image" Target="../media/image104.png"/><Relationship Id="rId12" Type="http://schemas.openxmlformats.org/officeDocument/2006/relationships/image" Target="../media/image5.png"/><Relationship Id="rId2" Type="http://schemas.openxmlformats.org/officeDocument/2006/relationships/hyperlink" Target="http://it.wikipedia.org/wiki/Segnaletica_verticale"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6/64/Italian_traffic_signs_-_piena_improvvisa.svg" TargetMode="External"/><Relationship Id="rId11" Type="http://schemas.openxmlformats.org/officeDocument/2006/relationships/image" Target="../media/image106.png"/><Relationship Id="rId5" Type="http://schemas.openxmlformats.org/officeDocument/2006/relationships/hyperlink" Target="http://it.wikipedia.org/wiki/Segnale_stradale" TargetMode="External"/><Relationship Id="rId10" Type="http://schemas.openxmlformats.org/officeDocument/2006/relationships/hyperlink" Target="http://upload.wikimedia.org/wikipedia/commons/e/e5/Italian_traffic_signs_-_strada_sdrucciolevole_per_pioggia.svg" TargetMode="External"/><Relationship Id="rId4" Type="http://schemas.openxmlformats.org/officeDocument/2006/relationships/hyperlink" Target="http://it.wikipedia.org/wiki/Segnaletica_verticale_italiana:_pannelli_integrativi" TargetMode="External"/><Relationship Id="rId9" Type="http://schemas.openxmlformats.org/officeDocument/2006/relationships/image" Target="../media/image105.png"/></Relationships>
</file>

<file path=ppt/slides/_rels/slide10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it.wikipedia.org/wiki/Segnaletica_verticale" TargetMode="External"/><Relationship Id="rId7" Type="http://schemas.openxmlformats.org/officeDocument/2006/relationships/image" Target="../media/image10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upload.wikimedia.org/wikipedia/commons/9/94/Italian_traffic_signs_-_divieto_di_sosta.svg" TargetMode="External"/><Relationship Id="rId5" Type="http://schemas.openxmlformats.org/officeDocument/2006/relationships/image" Target="../media/image107.jpeg"/><Relationship Id="rId4" Type="http://schemas.openxmlformats.org/officeDocument/2006/relationships/hyperlink" Target="http://it.wikipedia.org/wiki/Prescrizione"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upload.wikimedia.org/wikipedia/commons/a/a8/Italian_traffic_signs_-_old_-_dare_precedenza_alle_corriere.svg" TargetMode="External"/><Relationship Id="rId2" Type="http://schemas.openxmlformats.org/officeDocument/2006/relationships/image" Target="../media/image109.gi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0.png"/></Relationships>
</file>

<file path=ppt/slides/_rels/slide109.xml.rels><?xml version="1.0" encoding="UTF-8" standalone="yes"?>
<Relationships xmlns="http://schemas.openxmlformats.org/package/2006/relationships"><Relationship Id="rId3" Type="http://schemas.openxmlformats.org/officeDocument/2006/relationships/hyperlink" Target="http://upload.wikimedia.org/wikipedia/commons/1/1e/Italian_traffic_signs_-_divieto_di_transito_agli_inquinanti_idrici.svg" TargetMode="External"/><Relationship Id="rId2" Type="http://schemas.openxmlformats.org/officeDocument/2006/relationships/image" Target="../media/image11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2.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hyperlink" Target="http://upload.wikimedia.org/wikipedia/commons/3/31/Italian_traffic_signs_-_limite_minimo_di_velocit%C3%A0_30.svg"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4.png"/><Relationship Id="rId4" Type="http://schemas.openxmlformats.org/officeDocument/2006/relationships/hyperlink" Target="http://upload.wikimedia.org/wikipedia/commons/a/ac/Italian_traffic_signs_-_posto_di_blocco.svg"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upload.wikimedia.org/wikipedia/commons/4/48/Italian_traffic_signs_-_senso_unico.svg" TargetMode="External"/><Relationship Id="rId2" Type="http://schemas.openxmlformats.org/officeDocument/2006/relationships/image" Target="../media/image115.gi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6.png"/></Relationships>
</file>

<file path=ppt/slides/_rels/slide1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7.png"/><Relationship Id="rId7" Type="http://schemas.openxmlformats.org/officeDocument/2006/relationships/image" Target="../media/image119.png"/><Relationship Id="rId2" Type="http://schemas.openxmlformats.org/officeDocument/2006/relationships/hyperlink" Target="http://upload.wikimedia.org/wikipedia/commons/1/16/Italian_traffic_signs_-_inizio_regione_autostrade.svg"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d/dc/Italian_traffic_signs_-_preavviso_intersezione.svg" TargetMode="External"/><Relationship Id="rId5" Type="http://schemas.openxmlformats.org/officeDocument/2006/relationships/image" Target="../media/image118.png"/><Relationship Id="rId4" Type="http://schemas.openxmlformats.org/officeDocument/2006/relationships/hyperlink" Target="http://upload.wikimedia.org/wikipedia/commons/f/fc/Italian_traffic_signs_-_zona_residenziale.svg" TargetMode="External"/></Relationships>
</file>

<file path=ppt/slides/_rels/slide11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hyperlink" Target="http://upload.wikimedia.org/wikipedia/commons/1/11/Italian_traffic_signs_-_direzione_giallo.svg"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1.png"/><Relationship Id="rId4" Type="http://schemas.openxmlformats.org/officeDocument/2006/relationships/hyperlink" Target="http://upload.wikimedia.org/wikipedia/commons/d/df/Italian_traffic_signs_-_fiume.svg" TargetMode="External"/></Relationships>
</file>

<file path=ppt/slides/_rels/slide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it.wikipedia.org/wiki/Parcheggio" TargetMode="External"/><Relationship Id="rId7" Type="http://schemas.openxmlformats.org/officeDocument/2006/relationships/image" Target="../media/image5.png"/><Relationship Id="rId2" Type="http://schemas.openxmlformats.org/officeDocument/2006/relationships/hyperlink" Target="http://it.wikipedia.org/wiki/Corsia_preferenziale" TargetMode="External"/><Relationship Id="rId1" Type="http://schemas.openxmlformats.org/officeDocument/2006/relationships/slideLayout" Target="../slideLayouts/slideLayout2.xml"/><Relationship Id="rId6" Type="http://schemas.openxmlformats.org/officeDocument/2006/relationships/image" Target="../media/image124.gif"/><Relationship Id="rId5" Type="http://schemas.openxmlformats.org/officeDocument/2006/relationships/image" Target="../media/image123.jpeg"/><Relationship Id="rId4" Type="http://schemas.openxmlformats.org/officeDocument/2006/relationships/image" Target="../media/image122.jpeg"/></Relationships>
</file>

<file path=ppt/slides/_rels/slide116.xml.rels><?xml version="1.0" encoding="UTF-8" standalone="yes"?>
<Relationships xmlns="http://schemas.openxmlformats.org/package/2006/relationships"><Relationship Id="rId3" Type="http://schemas.openxmlformats.org/officeDocument/2006/relationships/image" Target="../media/image126.gif"/><Relationship Id="rId2" Type="http://schemas.openxmlformats.org/officeDocument/2006/relationships/image" Target="../media/image125.gi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7.gif"/></Relationships>
</file>

<file path=ppt/slides/_rels/slide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0.gi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4.jpeg"/><Relationship Id="rId4" Type="http://schemas.openxmlformats.org/officeDocument/2006/relationships/image" Target="../media/image133.jpeg"/></Relationships>
</file>

<file path=ppt/slides/_rels/slide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6.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7.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0.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1.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2.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3.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4.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5.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image" Target="../media/image14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8.gif"/><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image" Target="../media/image149.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51.gif"/><Relationship Id="rId2" Type="http://schemas.openxmlformats.org/officeDocument/2006/relationships/hyperlink" Target="http://www.google.it/imgres?imgurl=http://www.oltrepopavese.org/images/logo_euro.gif&amp;imgrefurl=http://www.oltrepopavese.org/euro.htm&amp;h=100&amp;w=100&amp;sz=7&amp;tbnid=1GIbS49PdAw1aM:&amp;tbnh=82&amp;tbnw=82&amp;prev=/search?q%3Dlogo%2Beuro%26tbm%3Disch%26tbo%3Du&amp;zoom=1&amp;q=logo+euro&amp;hl=it&amp;usg=__93iv9Zx1o8EHU6G125a9nI-PZu0=&amp;sa=X&amp;ei=VkbjTcbLHI_vsgahmuDvBQ&amp;ved=0CDsQ9QEwA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3.xml.rels><?xml version="1.0" encoding="UTF-8" standalone="yes"?>
<Relationships xmlns="http://schemas.openxmlformats.org/package/2006/relationships"><Relationship Id="rId3" Type="http://schemas.openxmlformats.org/officeDocument/2006/relationships/hyperlink" Target="http://www.google.it/imgres?imgurl=http://2.bp.blogspot.com/_kkaxn4Js900/SwpxKHQJRgI/AAAAAAAAAHU/n11G2NyqI24/s1600/patente.jpg&amp;imgrefurl=http://palagiano.blogspot.com/2009/11/patente-e-punti-come-posso-verificare.html&amp;h=315&amp;w=500&amp;sz=17&amp;tbnid=HGq08YSF6gDHHM:&amp;tbnh=82&amp;tbnw=130&amp;prev=/search?q%3Dpatente%26tbm%3Disch%26tbo%3Du&amp;zoom=1&amp;q=patente&amp;hl=it&amp;usg=__O7YBWJuInOkkJjKR5Y2bhvTflQ4=&amp;sa=X&amp;ei=t0jjTd36EYvRsgb-lviJBg&amp;ved=0CF4Q9QEwBA" TargetMode="External"/><Relationship Id="rId2" Type="http://schemas.openxmlformats.org/officeDocument/2006/relationships/image" Target="../media/image15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3.jpeg"/></Relationships>
</file>

<file path=ppt/slides/_rels/slide144.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hyperlink" Target="http://www.estense.com/gli-autovelox-della-polstrada-3-0141080.html"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5.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6.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7.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8.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jpeg"/></Relationships>
</file>

<file path=ppt/slides/_rels/slide1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it.wikipedia.org/wiki/Strada" TargetMode="External"/><Relationship Id="rId7" Type="http://schemas.openxmlformats.org/officeDocument/2006/relationships/image" Target="../media/image26.jpeg"/><Relationship Id="rId2" Type="http://schemas.openxmlformats.org/officeDocument/2006/relationships/hyperlink" Target="http://it.wikipedia.org/wiki/Codice_della_strada" TargetMode="External"/><Relationship Id="rId1" Type="http://schemas.openxmlformats.org/officeDocument/2006/relationships/slideLayout" Target="../slideLayouts/slideLayout2.xml"/><Relationship Id="rId6" Type="http://schemas.openxmlformats.org/officeDocument/2006/relationships/hyperlink" Target="http://www.google.it/imgres?imgurl=http://www.icfelino.it/temporanei/Patentino/carreggiata.JPG&amp;imgrefurl=http://www.icfelino.it/temporanei/Patentino/Pagina%202.htm&amp;h=354&amp;w=484&amp;sz=28&amp;tbnid=wP-0-beJIY3jAM:&amp;tbnh=94&amp;tbnw=129&amp;prev=/search?q=immagini+carreggiata&amp;tbm=isch&amp;tbo=u&amp;zoom=1&amp;q=immagini+carreggiata&amp;hl=it&amp;usg=__C1t-hYwnca2MnqlHaN1BVqYPak0=&amp;sa=X&amp;ei=McPbTb6ML4XwsgaBsJXtDg&amp;ved=0CC4Q9QEwBA" TargetMode="External"/><Relationship Id="rId5" Type="http://schemas.openxmlformats.org/officeDocument/2006/relationships/hyperlink" Target="http://it.wikipedia.org/wiki/Corsia_di_marcia" TargetMode="External"/><Relationship Id="rId4" Type="http://schemas.openxmlformats.org/officeDocument/2006/relationships/hyperlink" Target="http://it.wikipedia.org/wiki/Veicolo"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hyperlink" Target="http://it.wikipedia.org/wiki/File:Autostrada_A14.jpg" TargetMode="External"/><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t.wikipedia.org/wiki/File:Autostrada_A14.jp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t.wikipedia.org/wiki/File:APS_03_Eremitani_070329.jpg"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1.png"/><Relationship Id="rId4" Type="http://schemas.openxmlformats.org/officeDocument/2006/relationships/hyperlink" Target="http://upload.wikimedia.org/wikipedia/commons/8/84/Italian_traffic_signs_-_strada_extraurbana_principale.sv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upload.wikimedia.org/wikipedia/commons/b/b1/401_widest_point.jp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translate.googleusercontent.com/translate_c?hl=it&amp;langpair=en|it&amp;rurl=translate.google.it&amp;u=http://en.wikipedia.org/wiki/File:Montagueexpressway.jpg&amp;usg=ALkJrhivukNXAWIjeKs09v-USHV_GKdZAQ"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hyperlink" Target="http://it.wikipedia.org/wiki/Codice_della_strada"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it/imgres?imgurl=http://www.bergamonews.it/immagini_articoli/200808/5_225.JPG&amp;imgrefurl=http://www.bergamonews.it/provincia/articolo.php?id=1042&amp;h=333&amp;w=444&amp;sz=25&amp;tbnid=cqusXYI9fmojoM:&amp;tbnh=95&amp;tbnw=127&amp;prev=/search?q=corsia+di+emergenza&amp;tbm=isch&amp;tbo=u&amp;zoom=1&amp;q=corsia+di+emergenza&amp;hl=it&amp;usg=__-n-lW2FFJcfaJNfYNkVmr-cCJq8=&amp;sa=X&amp;ei=VtPbTc3xNsrLswav-rjhDg&amp;ved=0CFMQ9QEwCA"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it.wikipedia.org/wiki/File:Italian_traffic_signs_-_fermarsi_e_dare_precedenza_-_stop.sv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it.wikipedia.org/wiki/File:Segnaletica_orizzontale.pn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hyperlink" Target="http://it.wikipedia.org/wiki/File:Bicycle_hand_signal_right_turn_USA.jpg" TargetMode="External"/><Relationship Id="rId3" Type="http://schemas.openxmlformats.org/officeDocument/2006/relationships/image" Target="../media/image50.jpeg"/><Relationship Id="rId7" Type="http://schemas.openxmlformats.org/officeDocument/2006/relationships/image" Target="../media/image52.jpeg"/><Relationship Id="rId2" Type="http://schemas.openxmlformats.org/officeDocument/2006/relationships/hyperlink" Target="http://it.wikipedia.org/wiki/File:Frecciascooter.jpg" TargetMode="External"/><Relationship Id="rId1" Type="http://schemas.openxmlformats.org/officeDocument/2006/relationships/slideLayout" Target="../slideLayouts/slideLayout2.xml"/><Relationship Id="rId6" Type="http://schemas.openxmlformats.org/officeDocument/2006/relationships/hyperlink" Target="http://it.wikipedia.org/wiki/File:Bicycle_hand_signal_left_turn_USA.jpg" TargetMode="External"/><Relationship Id="rId5" Type="http://schemas.openxmlformats.org/officeDocument/2006/relationships/image" Target="../media/image51.png"/><Relationship Id="rId10" Type="http://schemas.openxmlformats.org/officeDocument/2006/relationships/image" Target="../media/image5.png"/><Relationship Id="rId4" Type="http://schemas.openxmlformats.org/officeDocument/2006/relationships/hyperlink" Target="http://it.wikipedia.org/wiki/File:Kontrollleuchte_Blinker_black.svg" TargetMode="External"/><Relationship Id="rId9" Type="http://schemas.openxmlformats.org/officeDocument/2006/relationships/image" Target="../media/image53.jpeg"/></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png"/><Relationship Id="rId2" Type="http://schemas.openxmlformats.org/officeDocument/2006/relationships/hyperlink" Target="http://www.docushare.it/mediasoft/stradale/segnali/5502_0.jpg" TargetMode="External"/><Relationship Id="rId1" Type="http://schemas.openxmlformats.org/officeDocument/2006/relationships/slideLayout" Target="../slideLayouts/slideLayout2.xml"/><Relationship Id="rId6" Type="http://schemas.openxmlformats.org/officeDocument/2006/relationships/hyperlink" Target="http://www.google.it/imgres?imgurl=http://upload.wikimedia.org/wikipedia/commons/thumb/a/ab/Italian_traffic_signs_-_divieto_svolta_a_sinistra.svg/600px-Italian_traffic_signs_-_divieto_svolta_a_sinistra.svg.png&amp;imgrefurl=http://it.wikipedia.org/wiki/File:Italian_traffic_signs_-_divieto_svolta_a_sinistra.svg&amp;h=600&amp;w=600&amp;sz=46&amp;tbnid=8oFWL9AecTMEgM:&amp;tbnh=135&amp;tbnw=135&amp;prev=/search?q=svolta+a+sinistra&amp;tbm=isch&amp;tbo=u&amp;zoom=1&amp;q=svolta+a+sinistra&amp;hl=it&amp;usg=__pEFT0ZJ2_OypXrarrksgFXXGuj4=&amp;sa=X&amp;ei=bdncTYruBdHGtAboxdDSDg&amp;ved=0CG0Q9QEwCw" TargetMode="External"/><Relationship Id="rId5" Type="http://schemas.openxmlformats.org/officeDocument/2006/relationships/hyperlink" Target="http://www.google.it/imgres?imgurl=http://www.thenextwhiskeybar.net/wp-content/uploads/2009/08/obbligo.png&amp;imgrefurl=http://www.thenextwhiskeybar.net/2009/08/10/sinistri-presagi/&amp;h=355&amp;w=355&amp;sz=4&amp;tbnid=gjg7tFSfNJrYiM:&amp;tbnh=121&amp;tbnw=121&amp;prev=/search?q=svolta+a+sinistra&amp;tbm=isch&amp;tbo=u&amp;zoom=1&amp;q=svolta+a+sinistra&amp;hl=it&amp;usg=__MlMXlfCf9SrP5XaarNQsQgqWqEo=&amp;sa=X&amp;ei=bdncTYruBdHGtAboxdDSDg&amp;ved=0CGkQ9QEwCQ" TargetMode="External"/><Relationship Id="rId4" Type="http://schemas.openxmlformats.org/officeDocument/2006/relationships/image" Target="../media/image55.gi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hyperlink" Target="http://www.docushare.it/mediasoft/stradale/segnali/4420_0.jpg"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7.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hyperlink" Target="http://www.google.it/imgres?imgurl=http://vigilandia.comune.pv.it/acm/jsp/photo/imageRedirect.jsp?idPhoto=7567&amp;idFormat=6000078&amp;idInstance=6&amp;imgrefurl=http://vigilandia.comune.pv.it/site/home/educazione-stradale/la-segnaletica/articolo6005134.html&amp;h=78&amp;w=199&amp;sz=5&amp;tbnid=TZUMCnAQg-uzZM:&amp;tbnh=41&amp;tbnw=104&amp;prev=/search?q=striscia+di+mezzeria&amp;tbm=isch&amp;tbo=u&amp;zoom=1&amp;q=striscia+di+mezzeria&amp;hl=it&amp;usg=__B6Y7uhNTIZyC9pqPURxzgKdAxrM=&amp;sa=X&amp;ei=GWjeTZfQOdDxsgboprDKBQ&amp;ved=0CEQQ9QEwBjgK"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0.png"/><Relationship Id="rId4" Type="http://schemas.openxmlformats.org/officeDocument/2006/relationships/hyperlink" Target="http://www.google.it/imgres?imgurl=http://upload.wikimedia.org/wikipedia/commons/thumb/e/e5/Italian_traffic_signs_-_inversione_di_marcia_autostradale.svg/200px-Italian_traffic_signs_-_inversione_di_marcia_autostradale.svg.png&amp;imgrefurl=http://it.wikipedia.org/wiki/File:Italian_traffic_signs_-_inversione_di_marcia_autostradale.svg&amp;h=200&amp;w=200&amp;sz=7&amp;tbnid=W4Y3Pyfopr7s7M:&amp;tbnh=104&amp;tbnw=104&amp;prev=/search?q=inversione+di+marcia&amp;tbm=isch&amp;tbo=u&amp;zoom=1&amp;q=inversione+di+marcia&amp;hl=it&amp;usg=__yTgSeuoS9YhrF_8206D1n6a342A=&amp;sa=X&amp;ei=xWjeTbb7HMyVswa_heDaBQ&amp;ved=0CIsBEPUBMAs"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it.wikipedia.org/wiki/File:Kontrollleuchte_Blinker_black.sv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2.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jpeg"/></Relationships>
</file>

<file path=ppt/slides/_rels/slide9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images3.wikia.nocookie.net/__cb20090626190950/nonciclopedia/images/1/12/Cartello_scuola_nelle_vicinanze.pn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hyperlink" Target="http://www.grandstore.it/pimages/pict376_175626333_big_.jp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6093296"/>
            <a:ext cx="8640960" cy="57606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
        <p:nvSpPr>
          <p:cNvPr id="5" name="CasellaDiTesto 4"/>
          <p:cNvSpPr txBox="1"/>
          <p:nvPr/>
        </p:nvSpPr>
        <p:spPr>
          <a:xfrm>
            <a:off x="395536" y="6093296"/>
            <a:ext cx="8424936" cy="523220"/>
          </a:xfrm>
          <a:prstGeom prst="rect">
            <a:avLst/>
          </a:prstGeom>
          <a:noFill/>
        </p:spPr>
        <p:txBody>
          <a:bodyPr wrap="square" rtlCol="0">
            <a:spAutoFit/>
          </a:bodyPr>
          <a:lstStyle/>
          <a:p>
            <a:pPr algn="ctr" fontAlgn="auto">
              <a:spcBef>
                <a:spcPts val="0"/>
              </a:spcBef>
              <a:spcAft>
                <a:spcPts val="0"/>
              </a:spcAft>
            </a:pPr>
            <a:r>
              <a:rPr lang="it-IT" sz="2800" b="1" dirty="0" smtClean="0">
                <a:solidFill>
                  <a:prstClr val="white"/>
                </a:solidFill>
                <a:latin typeface="Calibri"/>
              </a:rPr>
              <a:t>www.joinacademy.it</a:t>
            </a:r>
            <a:endParaRPr lang="it-IT" sz="2800" b="1" dirty="0">
              <a:solidFill>
                <a:prstClr val="white"/>
              </a:solidFill>
              <a:latin typeface="Calibri"/>
            </a:endParaRPr>
          </a:p>
        </p:txBody>
      </p:sp>
      <p:sp>
        <p:nvSpPr>
          <p:cNvPr id="6" name="Rettangolo 5"/>
          <p:cNvSpPr/>
          <p:nvPr/>
        </p:nvSpPr>
        <p:spPr>
          <a:xfrm>
            <a:off x="251520" y="5949280"/>
            <a:ext cx="8640960" cy="14401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pic>
        <p:nvPicPr>
          <p:cNvPr id="7" name="Immagine 6" descr="Logo Join.jpg"/>
          <p:cNvPicPr>
            <a:picLocks noChangeAspect="1"/>
          </p:cNvPicPr>
          <p:nvPr/>
        </p:nvPicPr>
        <p:blipFill>
          <a:blip r:embed="rId2" cstate="print"/>
          <a:stretch>
            <a:fillRect/>
          </a:stretch>
        </p:blipFill>
        <p:spPr>
          <a:xfrm>
            <a:off x="1043608" y="260648"/>
            <a:ext cx="3749402" cy="3749402"/>
          </a:xfrm>
          <a:prstGeom prst="rect">
            <a:avLst/>
          </a:prstGeom>
        </p:spPr>
      </p:pic>
      <p:sp>
        <p:nvSpPr>
          <p:cNvPr id="14" name="CasellaDiTesto 13"/>
          <p:cNvSpPr txBox="1"/>
          <p:nvPr/>
        </p:nvSpPr>
        <p:spPr>
          <a:xfrm>
            <a:off x="323528" y="4102621"/>
            <a:ext cx="8568952" cy="1846659"/>
          </a:xfrm>
          <a:prstGeom prst="rect">
            <a:avLst/>
          </a:prstGeom>
          <a:noFill/>
        </p:spPr>
        <p:txBody>
          <a:bodyPr wrap="square" rtlCol="0">
            <a:spAutoFit/>
          </a:bodyPr>
          <a:lstStyle/>
          <a:p>
            <a:pPr algn="ctr" fontAlgn="auto">
              <a:spcBef>
                <a:spcPts val="0"/>
              </a:spcBef>
              <a:spcAft>
                <a:spcPts val="0"/>
              </a:spcAft>
            </a:pPr>
            <a:r>
              <a:rPr lang="it-IT" sz="2400" b="1" dirty="0" smtClean="0">
                <a:solidFill>
                  <a:srgbClr val="FF0000"/>
                </a:solidFill>
                <a:latin typeface="Calibri"/>
              </a:rPr>
              <a:t>Corso di alta formazione professionale per Patrocinatore Stragiudiziale </a:t>
            </a:r>
          </a:p>
          <a:p>
            <a:pPr algn="ctr" fontAlgn="auto">
              <a:spcBef>
                <a:spcPts val="0"/>
              </a:spcBef>
              <a:spcAft>
                <a:spcPts val="0"/>
              </a:spcAft>
            </a:pPr>
            <a:r>
              <a:rPr lang="it-IT" sz="1600" b="1" dirty="0" smtClean="0">
                <a:solidFill>
                  <a:prstClr val="black"/>
                </a:solidFill>
                <a:latin typeface="Calibri"/>
              </a:rPr>
              <a:t>(Professionista del risarcimento del danno – Ramo infortunistica stradale)</a:t>
            </a:r>
            <a:endParaRPr lang="it-IT" sz="1400" b="1" dirty="0" smtClean="0">
              <a:solidFill>
                <a:prstClr val="black"/>
              </a:solidFill>
              <a:latin typeface="Calibri"/>
            </a:endParaRPr>
          </a:p>
          <a:p>
            <a:pPr algn="ctr" fontAlgn="auto">
              <a:spcBef>
                <a:spcPts val="0"/>
              </a:spcBef>
              <a:spcAft>
                <a:spcPts val="0"/>
              </a:spcAft>
            </a:pPr>
            <a:r>
              <a:rPr lang="it-IT" sz="1400" b="1" dirty="0" smtClean="0">
                <a:solidFill>
                  <a:prstClr val="black"/>
                </a:solidFill>
                <a:latin typeface="Calibri"/>
              </a:rPr>
              <a:t>Legge 04/2013 – Norma Tecnica UNI 11477</a:t>
            </a:r>
            <a:endParaRPr lang="it-IT" sz="2000" b="1" dirty="0" smtClean="0">
              <a:solidFill>
                <a:prstClr val="black"/>
              </a:solidFill>
              <a:latin typeface="Calibri"/>
            </a:endParaRPr>
          </a:p>
          <a:p>
            <a:pPr algn="ctr" fontAlgn="auto">
              <a:spcBef>
                <a:spcPts val="0"/>
              </a:spcBef>
              <a:spcAft>
                <a:spcPts val="0"/>
              </a:spcAft>
            </a:pPr>
            <a:endParaRPr lang="it-IT" b="1" dirty="0" smtClean="0">
              <a:solidFill>
                <a:prstClr val="black"/>
              </a:solidFill>
              <a:latin typeface="Calibri"/>
            </a:endParaRPr>
          </a:p>
          <a:p>
            <a:pPr algn="ctr" fontAlgn="auto">
              <a:spcBef>
                <a:spcPts val="0"/>
              </a:spcBef>
              <a:spcAft>
                <a:spcPts val="0"/>
              </a:spcAft>
            </a:pPr>
            <a:r>
              <a:rPr lang="it-IT" b="1" dirty="0" smtClean="0">
                <a:solidFill>
                  <a:prstClr val="black"/>
                </a:solidFill>
                <a:latin typeface="Calibri"/>
              </a:rPr>
              <a:t>Modulo </a:t>
            </a:r>
            <a:r>
              <a:rPr lang="it-IT" b="1" dirty="0" smtClean="0">
                <a:solidFill>
                  <a:prstClr val="black"/>
                </a:solidFill>
                <a:latin typeface="Calibri"/>
              </a:rPr>
              <a:t>4 </a:t>
            </a:r>
            <a:r>
              <a:rPr lang="it-IT" b="1" dirty="0" smtClean="0">
                <a:solidFill>
                  <a:prstClr val="black"/>
                </a:solidFill>
                <a:latin typeface="Calibri"/>
              </a:rPr>
              <a:t>– </a:t>
            </a:r>
            <a:r>
              <a:rPr lang="it-IT" b="1" dirty="0" smtClean="0">
                <a:solidFill>
                  <a:prstClr val="black"/>
                </a:solidFill>
                <a:latin typeface="Calibri"/>
              </a:rPr>
              <a:t>Responsabilità circolazione</a:t>
            </a:r>
            <a:endParaRPr lang="it-IT" b="1" dirty="0">
              <a:solidFill>
                <a:prstClr val="black"/>
              </a:solidFill>
              <a:latin typeface="Calibri"/>
            </a:endParaRPr>
          </a:p>
        </p:txBody>
      </p:sp>
      <p:pic>
        <p:nvPicPr>
          <p:cNvPr id="15" name="Immagine 14" descr="LOGO ISO 9001.jpg"/>
          <p:cNvPicPr>
            <a:picLocks noChangeAspect="1"/>
          </p:cNvPicPr>
          <p:nvPr/>
        </p:nvPicPr>
        <p:blipFill>
          <a:blip r:embed="rId3" cstate="print"/>
          <a:stretch>
            <a:fillRect/>
          </a:stretch>
        </p:blipFill>
        <p:spPr>
          <a:xfrm>
            <a:off x="5978611" y="1255350"/>
            <a:ext cx="2049773" cy="2245658"/>
          </a:xfrm>
          <a:prstGeom prst="rect">
            <a:avLst/>
          </a:prstGeom>
        </p:spPr>
      </p:pic>
    </p:spTree>
    <p:extLst>
      <p:ext uri="{BB962C8B-B14F-4D97-AF65-F5344CB8AC3E}">
        <p14:creationId xmlns:p14="http://schemas.microsoft.com/office/powerpoint/2010/main" val="3044199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sellaDiTesto 3"/>
          <p:cNvSpPr txBox="1">
            <a:spLocks noChangeArrowheads="1"/>
          </p:cNvSpPr>
          <p:nvPr/>
        </p:nvSpPr>
        <p:spPr bwMode="auto">
          <a:xfrm>
            <a:off x="214282" y="476250"/>
            <a:ext cx="8715436" cy="5109091"/>
          </a:xfrm>
          <a:prstGeom prst="rect">
            <a:avLst/>
          </a:prstGeom>
          <a:noFill/>
          <a:ln w="9525">
            <a:noFill/>
            <a:miter lim="800000"/>
            <a:headEnd/>
            <a:tailEnd/>
          </a:ln>
        </p:spPr>
        <p:txBody>
          <a:bodyPr wrap="square">
            <a:spAutoFit/>
          </a:bodyPr>
          <a:lstStyle/>
          <a:p>
            <a:pPr algn="ctr"/>
            <a:r>
              <a:rPr lang="it-IT" sz="3600" b="1" dirty="0" smtClean="0">
                <a:solidFill>
                  <a:schemeClr val="tx1">
                    <a:lumMod val="50000"/>
                    <a:lumOff val="50000"/>
                  </a:schemeClr>
                </a:solidFill>
                <a:latin typeface="Arial Black" pitchFamily="34" charset="0"/>
              </a:rPr>
              <a:t>Natura della </a:t>
            </a:r>
            <a:r>
              <a:rPr lang="it-IT" sz="3600" b="1" dirty="0">
                <a:solidFill>
                  <a:schemeClr val="tx1">
                    <a:lumMod val="50000"/>
                    <a:lumOff val="50000"/>
                  </a:schemeClr>
                </a:solidFill>
                <a:latin typeface="Arial Black" pitchFamily="34" charset="0"/>
              </a:rPr>
              <a:t>circolazione stradale</a:t>
            </a:r>
          </a:p>
          <a:p>
            <a:pPr algn="ctr"/>
            <a:endParaRPr lang="it-IT" sz="1200" b="1" dirty="0">
              <a:solidFill>
                <a:schemeClr val="tx1">
                  <a:lumMod val="50000"/>
                  <a:lumOff val="50000"/>
                </a:schemeClr>
              </a:solidFill>
              <a:latin typeface="Arial Black" pitchFamily="34" charset="0"/>
            </a:endParaRPr>
          </a:p>
          <a:p>
            <a:pPr algn="ctr"/>
            <a:r>
              <a:rPr lang="it-IT" sz="2200" dirty="0" smtClean="0">
                <a:latin typeface="Arial Black" pitchFamily="34" charset="0"/>
              </a:rPr>
              <a:t>Perché un veicolo rientri nella </a:t>
            </a:r>
            <a:r>
              <a:rPr lang="it-IT" sz="2200" b="1" i="1" dirty="0" smtClean="0">
                <a:latin typeface="Arial Black" pitchFamily="34" charset="0"/>
              </a:rPr>
              <a:t>«</a:t>
            </a:r>
            <a:r>
              <a:rPr lang="it-IT" sz="2200" i="1" dirty="0" smtClean="0">
                <a:latin typeface="Arial Black" pitchFamily="34" charset="0"/>
              </a:rPr>
              <a:t>circolazione stradale»</a:t>
            </a:r>
            <a:r>
              <a:rPr lang="it-IT" sz="2200" dirty="0" smtClean="0">
                <a:latin typeface="Arial Black" pitchFamily="34" charset="0"/>
              </a:rPr>
              <a:t> </a:t>
            </a:r>
            <a:r>
              <a:rPr lang="it-IT" sz="2200" dirty="0" smtClean="0">
                <a:solidFill>
                  <a:srgbClr val="FF0000"/>
                </a:solidFill>
                <a:latin typeface="Arial Black" pitchFamily="34" charset="0"/>
              </a:rPr>
              <a:t>non è necessario che al posto di guida vi sia una persona che abbia l’effettiva disponibilità dei congegni meccanici atti a determinarne il movimento</a:t>
            </a:r>
            <a:r>
              <a:rPr lang="it-IT" sz="2200" dirty="0" smtClean="0">
                <a:latin typeface="Arial Black" pitchFamily="34" charset="0"/>
              </a:rPr>
              <a:t>, poiché il conducente deve, fintanto che il veicolo si trova sulla strada, porre in essere tutti gli accorgimenti necessari ad evitare danno a terzi.</a:t>
            </a:r>
          </a:p>
          <a:p>
            <a:pPr algn="ctr"/>
            <a:r>
              <a:rPr lang="it-IT" sz="2200" dirty="0" smtClean="0">
                <a:latin typeface="Arial Black" pitchFamily="34" charset="0"/>
              </a:rPr>
              <a:t>A detta cautela il conducente è espressamente tenuto quando si allontani lasciando il veicolo in sosta.</a:t>
            </a:r>
          </a:p>
          <a:p>
            <a:pPr algn="ctr"/>
            <a:r>
              <a:rPr lang="it-IT" dirty="0" smtClean="0">
                <a:solidFill>
                  <a:srgbClr val="0000CC"/>
                </a:solidFill>
                <a:latin typeface="Arial Black" pitchFamily="34" charset="0"/>
              </a:rPr>
              <a:t>È stata affermata, ad esempio, la responsabilità del conducente che parcheggi un veicolo lungo una discesa senza provvedere in modo che esso non possa muoversi per effetto della forza di gravità (ovvero senza inserire la marcia ed il freno a mano).</a:t>
            </a:r>
            <a:endParaRPr lang="it-IT" b="1" dirty="0">
              <a:solidFill>
                <a:srgbClr val="0000CC"/>
              </a:solidFill>
              <a:latin typeface="Arial Black" pitchFamily="34" charset="0"/>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asellaDiTesto 3"/>
          <p:cNvSpPr txBox="1">
            <a:spLocks noChangeArrowheads="1"/>
          </p:cNvSpPr>
          <p:nvPr/>
        </p:nvSpPr>
        <p:spPr bwMode="auto">
          <a:xfrm>
            <a:off x="357158" y="500042"/>
            <a:ext cx="8501122" cy="646331"/>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L’uso delle cinture di </a:t>
            </a:r>
            <a:r>
              <a:rPr lang="it-IT" sz="3600" b="1" dirty="0" smtClean="0">
                <a:solidFill>
                  <a:schemeClr val="tx1">
                    <a:lumMod val="50000"/>
                    <a:lumOff val="50000"/>
                  </a:schemeClr>
                </a:solidFill>
                <a:latin typeface="Arial Black" pitchFamily="34" charset="0"/>
              </a:rPr>
              <a:t>sicurezza</a:t>
            </a:r>
            <a:endParaRPr lang="it-IT" sz="2400" b="1" dirty="0">
              <a:solidFill>
                <a:schemeClr val="tx1">
                  <a:lumMod val="50000"/>
                  <a:lumOff val="50000"/>
                </a:schemeClr>
              </a:solidFill>
              <a:latin typeface="Arial Black" pitchFamily="34" charset="0"/>
            </a:endParaRPr>
          </a:p>
        </p:txBody>
      </p:sp>
      <p:sp>
        <p:nvSpPr>
          <p:cNvPr id="134145" name="Rectangle 1"/>
          <p:cNvSpPr>
            <a:spLocks noChangeArrowheads="1"/>
          </p:cNvSpPr>
          <p:nvPr/>
        </p:nvSpPr>
        <p:spPr bwMode="auto">
          <a:xfrm>
            <a:off x="2714612" y="1285860"/>
            <a:ext cx="642938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La mancata utilizzazione della cintura di sicurezza può configurare </a:t>
            </a: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un concorso di colpa del danneggiato</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potendo tale violazione delle norme del Codice contribuire alla </a:t>
            </a:r>
            <a:r>
              <a:rPr kumimoji="0" lang="it-IT" sz="2000" b="0" u="none" strike="noStrike" cap="none" normalizeH="0" baseline="0" dirty="0" err="1" smtClean="0">
                <a:ln>
                  <a:noFill/>
                </a:ln>
                <a:solidFill>
                  <a:schemeClr val="tx1"/>
                </a:solidFill>
                <a:effectLst/>
                <a:latin typeface="Arial Black" pitchFamily="34" charset="0"/>
                <a:ea typeface="Times New Roman" pitchFamily="18" charset="0"/>
                <a:cs typeface="Arial" pitchFamily="34" charset="0"/>
              </a:rPr>
              <a:t>causazione</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delle lesioni personali riportate nell’incidente, quantomeno per quei danni normalmente prevenibili attraverso il loro utilizzo.</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Ovviamente il mancato uso delle cinture di sicurezza comporta un </a:t>
            </a: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concorso di colpa del danneggiato</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solo allorché venga provato che il corretto impiego dei sistemi di ritenzione avrebbe evitato </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o quanto meno ridotto- il danno.</a:t>
            </a:r>
            <a:r>
              <a:rPr kumimoji="0" lang="it-IT" sz="2000" b="0" u="none" strike="noStrike" cap="none" normalizeH="0" baseline="0" dirty="0" smtClean="0">
                <a:ln>
                  <a:noFill/>
                </a:ln>
                <a:solidFill>
                  <a:schemeClr val="tx1"/>
                </a:solidFill>
                <a:effectLst/>
                <a:latin typeface="Arial Black" pitchFamily="34" charset="0"/>
                <a:cs typeface="Arial" pitchFamily="34" charset="0"/>
              </a:rPr>
              <a:t> </a:t>
            </a:r>
          </a:p>
        </p:txBody>
      </p:sp>
      <p:pic>
        <p:nvPicPr>
          <p:cNvPr id="134147" name="Picture 3" descr="http://www.puntosicuro.it/images_pub/simbolo_obbligo_cinture.GIF"/>
          <p:cNvPicPr>
            <a:picLocks noChangeAspect="1" noChangeArrowheads="1"/>
          </p:cNvPicPr>
          <p:nvPr/>
        </p:nvPicPr>
        <p:blipFill>
          <a:blip r:embed="rId2"/>
          <a:srcRect/>
          <a:stretch>
            <a:fillRect/>
          </a:stretch>
        </p:blipFill>
        <p:spPr bwMode="auto">
          <a:xfrm>
            <a:off x="285720" y="2143116"/>
            <a:ext cx="2381250" cy="2324101"/>
          </a:xfrm>
          <a:prstGeom prst="rect">
            <a:avLst/>
          </a:prstGeom>
          <a:noFill/>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asellaDiTesto 3"/>
          <p:cNvSpPr txBox="1">
            <a:spLocks noChangeArrowheads="1"/>
          </p:cNvSpPr>
          <p:nvPr/>
        </p:nvSpPr>
        <p:spPr bwMode="auto">
          <a:xfrm>
            <a:off x="357158" y="500042"/>
            <a:ext cx="8501122" cy="646331"/>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L’uso delle cinture di </a:t>
            </a:r>
            <a:r>
              <a:rPr lang="it-IT" sz="3600" b="1" dirty="0" smtClean="0">
                <a:solidFill>
                  <a:schemeClr val="tx1">
                    <a:lumMod val="50000"/>
                    <a:lumOff val="50000"/>
                  </a:schemeClr>
                </a:solidFill>
                <a:latin typeface="Arial Black" pitchFamily="34" charset="0"/>
              </a:rPr>
              <a:t>sicurezza</a:t>
            </a:r>
            <a:endParaRPr lang="it-IT" sz="2400" b="1" dirty="0">
              <a:solidFill>
                <a:schemeClr val="tx1">
                  <a:lumMod val="50000"/>
                  <a:lumOff val="50000"/>
                </a:schemeClr>
              </a:solidFill>
              <a:latin typeface="Arial Black" pitchFamily="34" charset="0"/>
            </a:endParaRPr>
          </a:p>
        </p:txBody>
      </p:sp>
      <p:pic>
        <p:nvPicPr>
          <p:cNvPr id="136194" name="Picture 2" descr="http://www.allaguida.it/img/cinture%20di%20sicurezza.jpg"/>
          <p:cNvPicPr>
            <a:picLocks noChangeAspect="1" noChangeArrowheads="1"/>
          </p:cNvPicPr>
          <p:nvPr/>
        </p:nvPicPr>
        <p:blipFill>
          <a:blip r:embed="rId2"/>
          <a:srcRect/>
          <a:stretch>
            <a:fillRect/>
          </a:stretch>
        </p:blipFill>
        <p:spPr bwMode="auto">
          <a:xfrm>
            <a:off x="2928926" y="3789040"/>
            <a:ext cx="3619492" cy="2099306"/>
          </a:xfrm>
          <a:prstGeom prst="rect">
            <a:avLst/>
          </a:prstGeom>
          <a:noFill/>
        </p:spPr>
      </p:pic>
      <p:sp>
        <p:nvSpPr>
          <p:cNvPr id="136195" name="Rectangle 3"/>
          <p:cNvSpPr>
            <a:spLocks noChangeArrowheads="1"/>
          </p:cNvSpPr>
          <p:nvPr/>
        </p:nvSpPr>
        <p:spPr bwMode="auto">
          <a:xfrm>
            <a:off x="0" y="1214422"/>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Il conducente di un autoveicolo, infine, non può porre o tenere in circolazione lo stesso se si è reso conto che qualcuno dei trasportati non rispetta le regole stabilite dalla normativa sulla circolazione stradale.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La mancata adozione di misure di sicurezza da parte del passeggero, dunque, può costituire un’ipotesi di </a:t>
            </a: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cooperazione colposa</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con conseguente riduzione proporzionale del risarcimento del danno.</a:t>
            </a:r>
            <a:r>
              <a:rPr kumimoji="0" lang="it-IT" sz="2000" b="0" u="none" strike="noStrike" cap="none" normalizeH="0" baseline="0" dirty="0" smtClean="0">
                <a:ln>
                  <a:noFill/>
                </a:ln>
                <a:solidFill>
                  <a:schemeClr val="tx1"/>
                </a:solidFill>
                <a:effectLst/>
                <a:latin typeface="Arial Black" pitchFamily="34" charset="0"/>
                <a:cs typeface="Arial" pitchFamily="34" charset="0"/>
              </a:rPr>
              <a:t> </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asellaDiTesto 3"/>
          <p:cNvSpPr txBox="1">
            <a:spLocks noChangeArrowheads="1"/>
          </p:cNvSpPr>
          <p:nvPr/>
        </p:nvSpPr>
        <p:spPr bwMode="auto">
          <a:xfrm>
            <a:off x="714348" y="500042"/>
            <a:ext cx="7848600"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segnali </a:t>
            </a:r>
            <a:r>
              <a:rPr lang="it-IT" sz="3600" b="1" dirty="0" smtClean="0">
                <a:solidFill>
                  <a:schemeClr val="tx1">
                    <a:lumMod val="50000"/>
                    <a:lumOff val="50000"/>
                  </a:schemeClr>
                </a:solidFill>
                <a:latin typeface="Arial Black" pitchFamily="34" charset="0"/>
              </a:rPr>
              <a:t>stradali</a:t>
            </a:r>
            <a:endParaRPr lang="it-IT" sz="2400" b="1" dirty="0">
              <a:solidFill>
                <a:schemeClr val="tx1">
                  <a:lumMod val="50000"/>
                  <a:lumOff val="50000"/>
                </a:schemeClr>
              </a:solidFill>
              <a:latin typeface="Arial Black" pitchFamily="34" charset="0"/>
            </a:endParaRPr>
          </a:p>
        </p:txBody>
      </p:sp>
      <p:sp>
        <p:nvSpPr>
          <p:cNvPr id="16385" name="Rectangle 1"/>
          <p:cNvSpPr>
            <a:spLocks noChangeArrowheads="1"/>
          </p:cNvSpPr>
          <p:nvPr/>
        </p:nvSpPr>
        <p:spPr bwMode="auto">
          <a:xfrm>
            <a:off x="500034" y="1285860"/>
            <a:ext cx="80010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La segnaletica stradale comprende quattro gruppi di segnali, ovvero quelli </a:t>
            </a:r>
            <a:r>
              <a:rPr kumimoji="0" lang="it-IT" sz="2400" b="0" i="1"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«verticali»</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quelli </a:t>
            </a:r>
            <a:r>
              <a:rPr kumimoji="0" lang="it-IT" sz="2400" b="1" i="1"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a:t>
            </a:r>
            <a:r>
              <a:rPr kumimoji="0" lang="it-IT" sz="2400" b="0" i="1"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orizzontali»</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quelli </a:t>
            </a:r>
            <a:r>
              <a:rPr kumimoji="0" lang="it-IT" sz="2400" b="0" i="1"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«luminosi</a:t>
            </a:r>
            <a:r>
              <a:rPr kumimoji="0" lang="it-IT" sz="2400" b="1" i="1"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a:t>
            </a:r>
            <a:r>
              <a:rPr kumimoji="0" lang="it-IT" sz="2400" b="1"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 </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e, infine, le </a:t>
            </a:r>
            <a:r>
              <a:rPr kumimoji="0" lang="it-IT" sz="2400" b="1" i="1"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a:t>
            </a:r>
            <a:r>
              <a:rPr kumimoji="0" lang="it-IT" sz="2400" b="0" i="1"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attrezzature complementari</a:t>
            </a:r>
            <a:r>
              <a:rPr kumimoji="0" lang="it-IT" sz="2400" b="1" i="1"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a:t>
            </a:r>
            <a:r>
              <a:rPr kumimoji="0" lang="it-IT" sz="2400" b="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endParaRPr kumimoji="0" lang="it-IT" sz="24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16387" name="Picture 3" descr="http://www.segnalparma.it/images/verticali.jpg"/>
          <p:cNvPicPr>
            <a:picLocks noChangeAspect="1" noChangeArrowheads="1"/>
          </p:cNvPicPr>
          <p:nvPr/>
        </p:nvPicPr>
        <p:blipFill>
          <a:blip r:embed="rId2"/>
          <a:srcRect/>
          <a:stretch>
            <a:fillRect/>
          </a:stretch>
        </p:blipFill>
        <p:spPr bwMode="auto">
          <a:xfrm>
            <a:off x="357158" y="3214686"/>
            <a:ext cx="2047868" cy="2022270"/>
          </a:xfrm>
          <a:prstGeom prst="rect">
            <a:avLst/>
          </a:prstGeom>
          <a:noFill/>
        </p:spPr>
      </p:pic>
      <p:pic>
        <p:nvPicPr>
          <p:cNvPr id="16389" name="Picture 5" descr="image:segnaleorizz.png">
            <a:hlinkClick r:id="rId3" tooltip="image:segnaleorizz.png"/>
          </p:cNvPr>
          <p:cNvPicPr>
            <a:picLocks noChangeAspect="1" noChangeArrowheads="1"/>
          </p:cNvPicPr>
          <p:nvPr/>
        </p:nvPicPr>
        <p:blipFill>
          <a:blip r:embed="rId4"/>
          <a:srcRect/>
          <a:stretch>
            <a:fillRect/>
          </a:stretch>
        </p:blipFill>
        <p:spPr bwMode="auto">
          <a:xfrm>
            <a:off x="2714612" y="3214686"/>
            <a:ext cx="2000264" cy="2000264"/>
          </a:xfrm>
          <a:prstGeom prst="rect">
            <a:avLst/>
          </a:prstGeom>
          <a:noFill/>
        </p:spPr>
      </p:pic>
      <p:pic>
        <p:nvPicPr>
          <p:cNvPr id="16393" name="Picture 9" descr="http://www.guidituoguidoio.it/images/9/98/Segnali.gif"/>
          <p:cNvPicPr>
            <a:picLocks noChangeAspect="1" noChangeArrowheads="1"/>
          </p:cNvPicPr>
          <p:nvPr/>
        </p:nvPicPr>
        <p:blipFill>
          <a:blip r:embed="rId5"/>
          <a:srcRect/>
          <a:stretch>
            <a:fillRect/>
          </a:stretch>
        </p:blipFill>
        <p:spPr bwMode="auto">
          <a:xfrm>
            <a:off x="5000628" y="4857760"/>
            <a:ext cx="3857652" cy="857256"/>
          </a:xfrm>
          <a:prstGeom prst="rect">
            <a:avLst/>
          </a:prstGeom>
          <a:noFill/>
        </p:spPr>
      </p:pic>
      <p:pic>
        <p:nvPicPr>
          <p:cNvPr id="16395" name="Picture 11" descr="http://img.alibaba.com/photo/248985853/Solar_Traffic_Signs.jpg"/>
          <p:cNvPicPr>
            <a:picLocks noChangeAspect="1" noChangeArrowheads="1"/>
          </p:cNvPicPr>
          <p:nvPr/>
        </p:nvPicPr>
        <p:blipFill>
          <a:blip r:embed="rId6" cstate="print"/>
          <a:srcRect/>
          <a:stretch>
            <a:fillRect/>
          </a:stretch>
        </p:blipFill>
        <p:spPr bwMode="auto">
          <a:xfrm>
            <a:off x="5000628" y="3000372"/>
            <a:ext cx="1500198" cy="1807258"/>
          </a:xfrm>
          <a:prstGeom prst="rect">
            <a:avLst/>
          </a:prstGeom>
          <a:noFill/>
        </p:spPr>
      </p:pic>
      <p:pic>
        <p:nvPicPr>
          <p:cNvPr id="16397" name="Picture 13" descr="http://static.blogo.it/ecoblog/segnalistradali.jpg"/>
          <p:cNvPicPr>
            <a:picLocks noChangeAspect="1" noChangeArrowheads="1"/>
          </p:cNvPicPr>
          <p:nvPr/>
        </p:nvPicPr>
        <p:blipFill>
          <a:blip r:embed="rId7"/>
          <a:srcRect/>
          <a:stretch>
            <a:fillRect/>
          </a:stretch>
        </p:blipFill>
        <p:spPr bwMode="auto">
          <a:xfrm>
            <a:off x="6500826" y="3000372"/>
            <a:ext cx="2381250" cy="1785950"/>
          </a:xfrm>
          <a:prstGeom prst="rect">
            <a:avLst/>
          </a:prstGeom>
          <a:noFill/>
        </p:spPr>
      </p:pic>
      <p:pic>
        <p:nvPicPr>
          <p:cNvPr id="1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asellaDiTesto 3"/>
          <p:cNvSpPr txBox="1">
            <a:spLocks noChangeArrowheads="1"/>
          </p:cNvSpPr>
          <p:nvPr/>
        </p:nvSpPr>
        <p:spPr bwMode="auto">
          <a:xfrm>
            <a:off x="714348" y="500042"/>
            <a:ext cx="7848600"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segnali </a:t>
            </a:r>
            <a:r>
              <a:rPr lang="it-IT" sz="3600" b="1" dirty="0" smtClean="0">
                <a:solidFill>
                  <a:schemeClr val="tx1">
                    <a:lumMod val="50000"/>
                    <a:lumOff val="50000"/>
                  </a:schemeClr>
                </a:solidFill>
                <a:latin typeface="Arial Black" pitchFamily="34" charset="0"/>
              </a:rPr>
              <a:t>stradali (priorità)</a:t>
            </a:r>
            <a:endParaRPr lang="it-IT" sz="2400" b="1" dirty="0">
              <a:solidFill>
                <a:schemeClr val="tx1">
                  <a:lumMod val="50000"/>
                  <a:lumOff val="50000"/>
                </a:schemeClr>
              </a:solidFill>
              <a:latin typeface="Arial Black" pitchFamily="34" charset="0"/>
            </a:endParaRPr>
          </a:p>
        </p:txBody>
      </p:sp>
      <p:sp>
        <p:nvSpPr>
          <p:cNvPr id="16385" name="Rectangle 1"/>
          <p:cNvSpPr>
            <a:spLocks noChangeArrowheads="1"/>
          </p:cNvSpPr>
          <p:nvPr/>
        </p:nvSpPr>
        <p:spPr bwMode="auto">
          <a:xfrm>
            <a:off x="0" y="1285860"/>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400" u="sng" dirty="0" smtClean="0">
                <a:latin typeface="Arial Black" pitchFamily="34" charset="0"/>
              </a:rPr>
              <a:t>Gli utenti della strada devono rispettare le prescrizioni rese note a mezzo della segnaletica stradale anche se in difformità con le altre regole di circolazione</a:t>
            </a:r>
            <a:r>
              <a:rPr lang="it-IT" sz="2400" dirty="0" smtClean="0">
                <a:latin typeface="Arial Black" pitchFamily="34" charset="0"/>
              </a:rPr>
              <a:t>.</a:t>
            </a:r>
          </a:p>
          <a:p>
            <a:pPr algn="ctr"/>
            <a:endParaRPr lang="it-IT" sz="800" dirty="0" smtClean="0">
              <a:latin typeface="Arial Black" pitchFamily="34" charset="0"/>
            </a:endParaRPr>
          </a:p>
          <a:p>
            <a:pPr algn="ctr"/>
            <a:r>
              <a:rPr lang="it-IT" sz="2400" dirty="0" smtClean="0">
                <a:solidFill>
                  <a:srgbClr val="FF0000"/>
                </a:solidFill>
                <a:latin typeface="Arial Black" pitchFamily="34" charset="0"/>
              </a:rPr>
              <a:t>Le prescrizioni dei segnali semaforici</a:t>
            </a:r>
            <a:r>
              <a:rPr lang="it-IT" sz="2400" dirty="0" smtClean="0">
                <a:latin typeface="Arial Black" pitchFamily="34" charset="0"/>
              </a:rPr>
              <a:t>, esclusa quella lampeggiante gialla di pericolo, </a:t>
            </a:r>
            <a:r>
              <a:rPr lang="it-IT" sz="2400" dirty="0" smtClean="0">
                <a:solidFill>
                  <a:srgbClr val="FF0000"/>
                </a:solidFill>
                <a:latin typeface="Arial Black" pitchFamily="34" charset="0"/>
              </a:rPr>
              <a:t>prevalgono su quelle date a mezzo dei segnali verticali e orizzontali che regolano la precedenza, quelle dei segnali verticali prevalgono su quelle dei segnali orizzontali</a:t>
            </a:r>
            <a:r>
              <a:rPr lang="it-IT" sz="2400" dirty="0" smtClean="0">
                <a:latin typeface="Arial Black" pitchFamily="34" charset="0"/>
              </a:rPr>
              <a:t>.</a:t>
            </a:r>
          </a:p>
          <a:p>
            <a:pPr algn="ctr"/>
            <a:endParaRPr lang="it-IT" sz="800" dirty="0" smtClean="0">
              <a:latin typeface="Arial Black" pitchFamily="34" charset="0"/>
            </a:endParaRPr>
          </a:p>
          <a:p>
            <a:pPr algn="ctr"/>
            <a:r>
              <a:rPr lang="it-IT" sz="2400" dirty="0" smtClean="0">
                <a:latin typeface="Arial Black" pitchFamily="34" charset="0"/>
              </a:rPr>
              <a:t>In ogni caso prevalgono le segnalazioni degli agenti del traffico (di cui </a:t>
            </a:r>
            <a:r>
              <a:rPr lang="it-IT" sz="2400" dirty="0" smtClean="0">
                <a:solidFill>
                  <a:srgbClr val="FF0000"/>
                </a:solidFill>
                <a:latin typeface="Arial Black" pitchFamily="34" charset="0"/>
              </a:rPr>
              <a:t>all’art. 43 C.d.S.</a:t>
            </a:r>
            <a:r>
              <a:rPr lang="it-IT" sz="2400" dirty="0" smtClean="0">
                <a:latin typeface="Arial Black" pitchFamily="34" charset="0"/>
              </a:rPr>
              <a:t>). </a:t>
            </a:r>
            <a:endParaRPr lang="it-IT" sz="2400" dirty="0">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asellaDiTesto 3"/>
          <p:cNvSpPr txBox="1">
            <a:spLocks noChangeArrowheads="1"/>
          </p:cNvSpPr>
          <p:nvPr/>
        </p:nvSpPr>
        <p:spPr bwMode="auto">
          <a:xfrm>
            <a:off x="714348" y="500042"/>
            <a:ext cx="7848600"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segnali </a:t>
            </a:r>
            <a:r>
              <a:rPr lang="it-IT" sz="3600" b="1" dirty="0" smtClean="0">
                <a:solidFill>
                  <a:schemeClr val="tx1">
                    <a:lumMod val="50000"/>
                    <a:lumOff val="50000"/>
                  </a:schemeClr>
                </a:solidFill>
                <a:latin typeface="Arial Black" pitchFamily="34" charset="0"/>
              </a:rPr>
              <a:t>stradali temporanei</a:t>
            </a:r>
            <a:endParaRPr lang="it-IT" sz="2400" b="1" dirty="0">
              <a:solidFill>
                <a:schemeClr val="tx1">
                  <a:lumMod val="50000"/>
                  <a:lumOff val="50000"/>
                </a:schemeClr>
              </a:solidFill>
              <a:latin typeface="Arial Black" pitchFamily="34" charset="0"/>
            </a:endParaRPr>
          </a:p>
        </p:txBody>
      </p:sp>
      <p:sp>
        <p:nvSpPr>
          <p:cNvPr id="16385" name="Rectangle 1"/>
          <p:cNvSpPr>
            <a:spLocks noChangeArrowheads="1"/>
          </p:cNvSpPr>
          <p:nvPr/>
        </p:nvSpPr>
        <p:spPr bwMode="auto">
          <a:xfrm>
            <a:off x="0" y="1285860"/>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400" dirty="0" smtClean="0">
                <a:latin typeface="Arial Black" pitchFamily="34" charset="0"/>
              </a:rPr>
              <a:t>Per imporre prescrizioni in </a:t>
            </a:r>
            <a:r>
              <a:rPr lang="it-IT" sz="2400" u="sng" dirty="0" smtClean="0">
                <a:solidFill>
                  <a:srgbClr val="FF0000"/>
                </a:solidFill>
                <a:latin typeface="Arial Black" pitchFamily="34" charset="0"/>
              </a:rPr>
              <a:t>caso di urgenza e necessità</a:t>
            </a:r>
            <a:r>
              <a:rPr lang="it-IT" sz="2400" dirty="0" smtClean="0">
                <a:latin typeface="Arial Black" pitchFamily="34" charset="0"/>
              </a:rPr>
              <a:t> è ammessa la </a:t>
            </a:r>
            <a:r>
              <a:rPr lang="it-IT" sz="2400" b="1" i="1" dirty="0" smtClean="0">
                <a:latin typeface="Arial Black" pitchFamily="34" charset="0"/>
              </a:rPr>
              <a:t>«</a:t>
            </a:r>
            <a:r>
              <a:rPr lang="it-IT" sz="2400" i="1" dirty="0" smtClean="0">
                <a:latin typeface="Arial Black" pitchFamily="34" charset="0"/>
              </a:rPr>
              <a:t>collocazione temporanea</a:t>
            </a:r>
            <a:r>
              <a:rPr lang="it-IT" sz="2400" b="1" i="1" dirty="0" smtClean="0">
                <a:latin typeface="Arial Black" pitchFamily="34" charset="0"/>
              </a:rPr>
              <a:t>» </a:t>
            </a:r>
            <a:r>
              <a:rPr lang="it-IT" sz="2400" dirty="0" smtClean="0">
                <a:latin typeface="Arial Black" pitchFamily="34" charset="0"/>
              </a:rPr>
              <a:t>di segnali stradali in deroga a quanto disposto dagli </a:t>
            </a:r>
            <a:r>
              <a:rPr lang="it-IT" sz="2400" dirty="0" smtClean="0">
                <a:solidFill>
                  <a:srgbClr val="FF0000"/>
                </a:solidFill>
                <a:latin typeface="Arial Black" pitchFamily="34" charset="0"/>
              </a:rPr>
              <a:t>artt. 6 e 7 </a:t>
            </a:r>
            <a:r>
              <a:rPr lang="it-IT" sz="2400" dirty="0" err="1" smtClean="0">
                <a:solidFill>
                  <a:srgbClr val="FF0000"/>
                </a:solidFill>
                <a:latin typeface="Arial Black" pitchFamily="34" charset="0"/>
              </a:rPr>
              <a:t>C.d.S</a:t>
            </a:r>
            <a:r>
              <a:rPr lang="it-IT" sz="2400" dirty="0" smtClean="0">
                <a:solidFill>
                  <a:srgbClr val="FF0000"/>
                </a:solidFill>
                <a:latin typeface="Arial Black" pitchFamily="34" charset="0"/>
              </a:rPr>
              <a:t>.</a:t>
            </a:r>
            <a:r>
              <a:rPr lang="it-IT" sz="2400" dirty="0" smtClean="0">
                <a:latin typeface="Arial Black" pitchFamily="34" charset="0"/>
              </a:rPr>
              <a:t>. Gli utenti della strada devono rispettare le prescrizioni rese note a mezzo di tali segnali anche se appaiono in contrasto con altre regole della circolazione.</a:t>
            </a:r>
            <a:endParaRPr lang="it-IT" sz="800" dirty="0" smtClean="0">
              <a:latin typeface="Arial Black" pitchFamily="34" charset="0"/>
            </a:endParaRPr>
          </a:p>
        </p:txBody>
      </p:sp>
      <p:pic>
        <p:nvPicPr>
          <p:cNvPr id="137218" name="Picture 2" descr="http://www.cempi2.it/segnali_temporanei.gif"/>
          <p:cNvPicPr>
            <a:picLocks noChangeAspect="1" noChangeArrowheads="1"/>
          </p:cNvPicPr>
          <p:nvPr/>
        </p:nvPicPr>
        <p:blipFill>
          <a:blip r:embed="rId2"/>
          <a:srcRect/>
          <a:stretch>
            <a:fillRect/>
          </a:stretch>
        </p:blipFill>
        <p:spPr bwMode="auto">
          <a:xfrm>
            <a:off x="1643042" y="4143380"/>
            <a:ext cx="7143794" cy="1714512"/>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sellaDiTesto 3"/>
          <p:cNvSpPr txBox="1">
            <a:spLocks noChangeArrowheads="1"/>
          </p:cNvSpPr>
          <p:nvPr/>
        </p:nvSpPr>
        <p:spPr bwMode="auto">
          <a:xfrm>
            <a:off x="714348" y="500042"/>
            <a:ext cx="7848600"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segnali </a:t>
            </a:r>
            <a:r>
              <a:rPr lang="it-IT" sz="3600" b="1" dirty="0" smtClean="0">
                <a:solidFill>
                  <a:schemeClr val="tx1">
                    <a:lumMod val="50000"/>
                    <a:lumOff val="50000"/>
                  </a:schemeClr>
                </a:solidFill>
                <a:latin typeface="Arial Black" pitchFamily="34" charset="0"/>
              </a:rPr>
              <a:t>verticali</a:t>
            </a:r>
            <a:endParaRPr lang="it-IT" sz="3200" b="1" dirty="0">
              <a:solidFill>
                <a:schemeClr val="tx1">
                  <a:lumMod val="50000"/>
                  <a:lumOff val="50000"/>
                </a:schemeClr>
              </a:solidFill>
              <a:latin typeface="Arial Black" pitchFamily="34" charset="0"/>
            </a:endParaRPr>
          </a:p>
        </p:txBody>
      </p:sp>
      <p:sp>
        <p:nvSpPr>
          <p:cNvPr id="8" name="Rettangolo 7"/>
          <p:cNvSpPr/>
          <p:nvPr/>
        </p:nvSpPr>
        <p:spPr>
          <a:xfrm>
            <a:off x="0" y="1142984"/>
            <a:ext cx="9144000" cy="4708981"/>
          </a:xfrm>
          <a:prstGeom prst="rect">
            <a:avLst/>
          </a:prstGeom>
        </p:spPr>
        <p:txBody>
          <a:bodyPr wrap="square">
            <a:spAutoFit/>
          </a:bodyPr>
          <a:lstStyle/>
          <a:p>
            <a:pPr algn="ctr"/>
            <a:r>
              <a:rPr lang="it-IT" sz="2400" dirty="0" smtClean="0">
                <a:latin typeface="Arial Black" pitchFamily="34" charset="0"/>
              </a:rPr>
              <a:t>I segnali verticali si dividono -</a:t>
            </a:r>
            <a:r>
              <a:rPr lang="it-IT" sz="2400" dirty="0" smtClean="0">
                <a:solidFill>
                  <a:srgbClr val="FF0000"/>
                </a:solidFill>
                <a:latin typeface="Arial Black" pitchFamily="34" charset="0"/>
              </a:rPr>
              <a:t>ex art. 39 </a:t>
            </a:r>
            <a:r>
              <a:rPr lang="it-IT" sz="2400" dirty="0" err="1" smtClean="0">
                <a:solidFill>
                  <a:srgbClr val="FF0000"/>
                </a:solidFill>
                <a:latin typeface="Arial Black" pitchFamily="34" charset="0"/>
              </a:rPr>
              <a:t>C.d.S.</a:t>
            </a:r>
            <a:r>
              <a:rPr lang="it-IT" sz="2400" dirty="0" err="1" smtClean="0">
                <a:latin typeface="Arial Black" pitchFamily="34" charset="0"/>
              </a:rPr>
              <a:t>-</a:t>
            </a:r>
            <a:r>
              <a:rPr lang="it-IT" sz="2400" dirty="0" smtClean="0">
                <a:latin typeface="Arial Black" pitchFamily="34" charset="0"/>
              </a:rPr>
              <a:t> in </a:t>
            </a:r>
            <a:r>
              <a:rPr lang="it-IT" sz="2400" dirty="0" smtClean="0">
                <a:solidFill>
                  <a:srgbClr val="0000CC"/>
                </a:solidFill>
                <a:latin typeface="Arial Black" pitchFamily="34" charset="0"/>
              </a:rPr>
              <a:t>segnali </a:t>
            </a:r>
            <a:r>
              <a:rPr lang="it-IT" sz="2400" i="1" dirty="0" smtClean="0">
                <a:solidFill>
                  <a:srgbClr val="0000CC"/>
                </a:solidFill>
                <a:latin typeface="Arial Black" pitchFamily="34" charset="0"/>
              </a:rPr>
              <a:t>«di pericolo»</a:t>
            </a:r>
            <a:r>
              <a:rPr lang="it-IT" sz="2400" dirty="0" smtClean="0">
                <a:latin typeface="Arial Black" pitchFamily="34" charset="0"/>
              </a:rPr>
              <a:t> </a:t>
            </a:r>
            <a:r>
              <a:rPr lang="it-IT" sz="2000" dirty="0" smtClean="0">
                <a:latin typeface="Arial Black" pitchFamily="34" charset="0"/>
              </a:rPr>
              <a:t>(che preavvisano l’esistenza di pericoli, ne indicano la natura e impongono ai conducenti di tenere un comportamento prudente)</a:t>
            </a:r>
            <a:r>
              <a:rPr lang="it-IT" sz="2400" dirty="0" smtClean="0">
                <a:latin typeface="Arial Black" pitchFamily="34" charset="0"/>
              </a:rPr>
              <a:t> ed in </a:t>
            </a:r>
            <a:r>
              <a:rPr lang="it-IT" sz="2400" dirty="0" smtClean="0">
                <a:solidFill>
                  <a:srgbClr val="0000CC"/>
                </a:solidFill>
                <a:latin typeface="Arial Black" pitchFamily="34" charset="0"/>
              </a:rPr>
              <a:t>segnali </a:t>
            </a:r>
            <a:r>
              <a:rPr lang="it-IT" sz="2400" i="1" dirty="0" smtClean="0">
                <a:solidFill>
                  <a:srgbClr val="0000CC"/>
                </a:solidFill>
                <a:latin typeface="Arial Black" pitchFamily="34" charset="0"/>
              </a:rPr>
              <a:t>«di prescrizione» </a:t>
            </a:r>
            <a:r>
              <a:rPr lang="it-IT" sz="2000" dirty="0" smtClean="0">
                <a:latin typeface="Arial Black" pitchFamily="34" charset="0"/>
              </a:rPr>
              <a:t>(che rendono noti obblighi, divieti e limitazioni cui gli utenti della strada devono uniformarsi)</a:t>
            </a:r>
            <a:r>
              <a:rPr lang="it-IT" sz="2400" dirty="0" smtClean="0">
                <a:latin typeface="Arial Black" pitchFamily="34" charset="0"/>
              </a:rPr>
              <a:t>. Detti segnali, a loro volta, si suddividono in </a:t>
            </a:r>
            <a:r>
              <a:rPr lang="it-IT" sz="2400" dirty="0" smtClean="0">
                <a:solidFill>
                  <a:srgbClr val="0000CC"/>
                </a:solidFill>
                <a:latin typeface="Arial Black" pitchFamily="34" charset="0"/>
              </a:rPr>
              <a:t>segnali </a:t>
            </a:r>
            <a:r>
              <a:rPr lang="it-IT" sz="2400" i="1" dirty="0" smtClean="0">
                <a:solidFill>
                  <a:srgbClr val="0000CC"/>
                </a:solidFill>
                <a:latin typeface="Arial Black" pitchFamily="34" charset="0"/>
              </a:rPr>
              <a:t>«di precedenza»</a:t>
            </a:r>
            <a:r>
              <a:rPr lang="it-IT" sz="2400" dirty="0" smtClean="0">
                <a:latin typeface="Arial Black" pitchFamily="34" charset="0"/>
              </a:rPr>
              <a:t>,</a:t>
            </a:r>
            <a:r>
              <a:rPr lang="it-IT" sz="2400" dirty="0" smtClean="0">
                <a:solidFill>
                  <a:srgbClr val="0000CC"/>
                </a:solidFill>
                <a:latin typeface="Arial Black" pitchFamily="34" charset="0"/>
              </a:rPr>
              <a:t> segnali </a:t>
            </a:r>
            <a:r>
              <a:rPr lang="it-IT" sz="2400" i="1" dirty="0" smtClean="0">
                <a:solidFill>
                  <a:srgbClr val="0000CC"/>
                </a:solidFill>
                <a:latin typeface="Arial Black" pitchFamily="34" charset="0"/>
              </a:rPr>
              <a:t>«di divieto»</a:t>
            </a:r>
            <a:r>
              <a:rPr lang="it-IT" sz="2400" dirty="0" smtClean="0">
                <a:solidFill>
                  <a:srgbClr val="0000CC"/>
                </a:solidFill>
                <a:latin typeface="Arial Black" pitchFamily="34" charset="0"/>
              </a:rPr>
              <a:t> e segnali </a:t>
            </a:r>
            <a:r>
              <a:rPr lang="it-IT" sz="2400" i="1" dirty="0" smtClean="0">
                <a:solidFill>
                  <a:srgbClr val="0000CC"/>
                </a:solidFill>
                <a:latin typeface="Arial Black" pitchFamily="34" charset="0"/>
              </a:rPr>
              <a:t>«di obbligo»</a:t>
            </a:r>
            <a:r>
              <a:rPr lang="it-IT" sz="2400" dirty="0" smtClean="0">
                <a:latin typeface="Arial Black" pitchFamily="34" charset="0"/>
              </a:rPr>
              <a:t>. Ulteriore categoria sono i cosiddetti </a:t>
            </a:r>
            <a:r>
              <a:rPr lang="it-IT" sz="2400" dirty="0" smtClean="0">
                <a:solidFill>
                  <a:srgbClr val="0000CC"/>
                </a:solidFill>
                <a:latin typeface="Arial Black" pitchFamily="34" charset="0"/>
              </a:rPr>
              <a:t>segnali </a:t>
            </a:r>
            <a:r>
              <a:rPr lang="it-IT" sz="2400" i="1" dirty="0" smtClean="0">
                <a:solidFill>
                  <a:srgbClr val="0000CC"/>
                </a:solidFill>
                <a:latin typeface="Arial Black" pitchFamily="34" charset="0"/>
              </a:rPr>
              <a:t>«di indicazione»</a:t>
            </a:r>
            <a:r>
              <a:rPr lang="it-IT" sz="2400" dirty="0" smtClean="0">
                <a:latin typeface="Arial Black" pitchFamily="34" charset="0"/>
              </a:rPr>
              <a:t> </a:t>
            </a:r>
            <a:r>
              <a:rPr lang="it-IT" sz="2000" dirty="0" smtClean="0">
                <a:latin typeface="Arial Black" pitchFamily="34" charset="0"/>
              </a:rPr>
              <a:t>(che hanno la funzione di fornire agli utenti della strada informazioni necessarie o utili per la guida e per la individuazione di località, itinerari, servizi ed impianti)</a:t>
            </a:r>
            <a:r>
              <a:rPr lang="it-IT" sz="2400" dirty="0" smtClean="0">
                <a:latin typeface="Arial Black" pitchFamily="34" charset="0"/>
              </a:rPr>
              <a:t>.</a:t>
            </a:r>
            <a:endParaRPr lang="it-IT" sz="2400" dirty="0">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sellaDiTesto 3"/>
          <p:cNvSpPr txBox="1">
            <a:spLocks noChangeArrowheads="1"/>
          </p:cNvSpPr>
          <p:nvPr/>
        </p:nvSpPr>
        <p:spPr bwMode="auto">
          <a:xfrm>
            <a:off x="714348" y="404664"/>
            <a:ext cx="7848600"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segnali </a:t>
            </a:r>
            <a:r>
              <a:rPr lang="it-IT" sz="3600" b="1" dirty="0" smtClean="0">
                <a:solidFill>
                  <a:schemeClr val="tx1">
                    <a:lumMod val="50000"/>
                    <a:lumOff val="50000"/>
                  </a:schemeClr>
                </a:solidFill>
                <a:latin typeface="Arial Black" pitchFamily="34" charset="0"/>
              </a:rPr>
              <a:t>di pericolo</a:t>
            </a:r>
            <a:endParaRPr lang="it-IT" sz="3200" b="1" dirty="0">
              <a:solidFill>
                <a:schemeClr val="tx1">
                  <a:lumMod val="50000"/>
                  <a:lumOff val="50000"/>
                </a:schemeClr>
              </a:solidFill>
              <a:latin typeface="Arial Black" pitchFamily="34" charset="0"/>
            </a:endParaRPr>
          </a:p>
        </p:txBody>
      </p:sp>
      <p:sp>
        <p:nvSpPr>
          <p:cNvPr id="8" name="Rettangolo 7"/>
          <p:cNvSpPr/>
          <p:nvPr/>
        </p:nvSpPr>
        <p:spPr>
          <a:xfrm>
            <a:off x="2643174" y="1124744"/>
            <a:ext cx="6357982" cy="4893647"/>
          </a:xfrm>
          <a:prstGeom prst="rect">
            <a:avLst/>
          </a:prstGeom>
        </p:spPr>
        <p:txBody>
          <a:bodyPr wrap="square">
            <a:spAutoFit/>
          </a:bodyPr>
          <a:lstStyle/>
          <a:p>
            <a:pPr algn="ctr"/>
            <a:r>
              <a:rPr lang="it-IT" sz="2400" dirty="0" smtClean="0">
                <a:latin typeface="Arial Black" pitchFamily="34" charset="0"/>
              </a:rPr>
              <a:t>Un </a:t>
            </a:r>
            <a:r>
              <a:rPr lang="it-IT" sz="2400" b="1" dirty="0" smtClean="0">
                <a:latin typeface="Arial Black" pitchFamily="34" charset="0"/>
              </a:rPr>
              <a:t>segnale di pericolo</a:t>
            </a:r>
            <a:r>
              <a:rPr lang="it-IT" sz="2400" dirty="0" smtClean="0">
                <a:latin typeface="Arial Black" pitchFamily="34" charset="0"/>
              </a:rPr>
              <a:t> è un tipo di </a:t>
            </a:r>
            <a:r>
              <a:rPr lang="it-IT" sz="2400" dirty="0" smtClean="0">
                <a:latin typeface="Arial Black" pitchFamily="34" charset="0"/>
                <a:hlinkClick r:id="rId2" action="ppaction://hlinkfile" tooltip="Segnaletica verticale"/>
              </a:rPr>
              <a:t>segnale verticale stradale</a:t>
            </a:r>
            <a:r>
              <a:rPr lang="it-IT" sz="2400" dirty="0" smtClean="0">
                <a:latin typeface="Arial Black" pitchFamily="34" charset="0"/>
              </a:rPr>
              <a:t>. Ha di solito forma triangolare con uno dei vertici verso l'alto e di norma è posto a </a:t>
            </a:r>
            <a:r>
              <a:rPr lang="it-IT" sz="2400" dirty="0" smtClean="0">
                <a:latin typeface="Arial Black" pitchFamily="34" charset="0"/>
                <a:hlinkClick r:id="rId3" action="ppaction://hlinkfile" tooltip="Metro"/>
              </a:rPr>
              <a:t>150 m</a:t>
            </a:r>
            <a:r>
              <a:rPr lang="it-IT" sz="2400" dirty="0" smtClean="0">
                <a:latin typeface="Arial Black" pitchFamily="34" charset="0"/>
              </a:rPr>
              <a:t> dall'inizio del pericolo che segnala. In caso sia posto ad una distanza diversa, questa è specificata in un </a:t>
            </a:r>
            <a:r>
              <a:rPr lang="it-IT" sz="2400" dirty="0" smtClean="0">
                <a:latin typeface="Arial Black" pitchFamily="34" charset="0"/>
                <a:hlinkClick r:id="rId4" action="ppaction://hlinkfile" tooltip="Segnaletica verticale italiana: pannelli integrativi"/>
              </a:rPr>
              <a:t>pannello integrativo</a:t>
            </a:r>
            <a:r>
              <a:rPr lang="it-IT" sz="2400" dirty="0" smtClean="0">
                <a:latin typeface="Arial Black" pitchFamily="34" charset="0"/>
              </a:rPr>
              <a:t>, sottostante. Un </a:t>
            </a:r>
            <a:r>
              <a:rPr lang="it-IT" sz="2400" dirty="0" smtClean="0">
                <a:latin typeface="Arial Black" pitchFamily="34" charset="0"/>
                <a:hlinkClick r:id="rId5" action="ppaction://hlinkfile" tooltip="Segnale stradale"/>
              </a:rPr>
              <a:t>segnale</a:t>
            </a:r>
            <a:r>
              <a:rPr lang="it-IT" sz="2400" dirty="0" smtClean="0">
                <a:latin typeface="Arial Black" pitchFamily="34" charset="0"/>
              </a:rPr>
              <a:t> di questo tipo indica la natura del pericolo e di conseguenza impone un comportamento adeguato ai conducenti.</a:t>
            </a:r>
            <a:endParaRPr lang="it-IT" sz="2400" dirty="0">
              <a:latin typeface="Arial Black" pitchFamily="34" charset="0"/>
            </a:endParaRPr>
          </a:p>
        </p:txBody>
      </p:sp>
      <p:pic>
        <p:nvPicPr>
          <p:cNvPr id="139266" name="Picture 2" descr="File:Italian traffic signs - piena improvvisa.svg">
            <a:hlinkClick r:id="rId6"/>
          </p:cNvPr>
          <p:cNvPicPr>
            <a:picLocks noChangeAspect="1" noChangeArrowheads="1"/>
          </p:cNvPicPr>
          <p:nvPr/>
        </p:nvPicPr>
        <p:blipFill>
          <a:blip r:embed="rId7"/>
          <a:srcRect/>
          <a:stretch>
            <a:fillRect/>
          </a:stretch>
        </p:blipFill>
        <p:spPr bwMode="auto">
          <a:xfrm>
            <a:off x="285720" y="1428736"/>
            <a:ext cx="2273027" cy="2000264"/>
          </a:xfrm>
          <a:prstGeom prst="rect">
            <a:avLst/>
          </a:prstGeom>
          <a:noFill/>
        </p:spPr>
      </p:pic>
      <p:pic>
        <p:nvPicPr>
          <p:cNvPr id="139268" name="Picture 4" descr="File:Italian traffic signs - strada sdrucciolevole per ghiaccio.svg">
            <a:hlinkClick r:id="rId8"/>
          </p:cNvPr>
          <p:cNvPicPr>
            <a:picLocks noChangeAspect="1" noChangeArrowheads="1"/>
          </p:cNvPicPr>
          <p:nvPr/>
        </p:nvPicPr>
        <p:blipFill>
          <a:blip r:embed="rId9"/>
          <a:srcRect/>
          <a:stretch>
            <a:fillRect/>
          </a:stretch>
        </p:blipFill>
        <p:spPr bwMode="auto">
          <a:xfrm>
            <a:off x="500034" y="3857628"/>
            <a:ext cx="1905000" cy="714375"/>
          </a:xfrm>
          <a:prstGeom prst="rect">
            <a:avLst/>
          </a:prstGeom>
          <a:noFill/>
        </p:spPr>
      </p:pic>
      <p:pic>
        <p:nvPicPr>
          <p:cNvPr id="139270" name="Picture 6" descr="File:Italian traffic signs - strada sdrucciolevole per pioggia.svg">
            <a:hlinkClick r:id="rId10"/>
          </p:cNvPr>
          <p:cNvPicPr>
            <a:picLocks noChangeAspect="1" noChangeArrowheads="1"/>
          </p:cNvPicPr>
          <p:nvPr/>
        </p:nvPicPr>
        <p:blipFill>
          <a:blip r:embed="rId11"/>
          <a:srcRect/>
          <a:stretch>
            <a:fillRect/>
          </a:stretch>
        </p:blipFill>
        <p:spPr bwMode="auto">
          <a:xfrm>
            <a:off x="500034" y="4643446"/>
            <a:ext cx="1905000" cy="714375"/>
          </a:xfrm>
          <a:prstGeom prst="rect">
            <a:avLst/>
          </a:prstGeom>
          <a:noFill/>
        </p:spPr>
      </p:pic>
      <p:pic>
        <p:nvPicPr>
          <p:cNvPr id="1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sellaDiTesto 3"/>
          <p:cNvSpPr txBox="1">
            <a:spLocks noChangeArrowheads="1"/>
          </p:cNvSpPr>
          <p:nvPr/>
        </p:nvSpPr>
        <p:spPr bwMode="auto">
          <a:xfrm>
            <a:off x="714348" y="500042"/>
            <a:ext cx="7848600"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segnali </a:t>
            </a:r>
            <a:r>
              <a:rPr lang="it-IT" sz="3600" b="1" dirty="0" smtClean="0">
                <a:solidFill>
                  <a:schemeClr val="tx1">
                    <a:lumMod val="50000"/>
                    <a:lumOff val="50000"/>
                  </a:schemeClr>
                </a:solidFill>
                <a:latin typeface="Arial Black" pitchFamily="34" charset="0"/>
              </a:rPr>
              <a:t>di prescrizione</a:t>
            </a:r>
            <a:endParaRPr lang="it-IT" sz="3200" b="1" dirty="0">
              <a:solidFill>
                <a:schemeClr val="tx1">
                  <a:lumMod val="50000"/>
                  <a:lumOff val="50000"/>
                </a:schemeClr>
              </a:solidFill>
              <a:latin typeface="Arial Black" pitchFamily="34" charset="0"/>
            </a:endParaRPr>
          </a:p>
        </p:txBody>
      </p:sp>
      <p:sp>
        <p:nvSpPr>
          <p:cNvPr id="8" name="Rettangolo 7"/>
          <p:cNvSpPr/>
          <p:nvPr/>
        </p:nvSpPr>
        <p:spPr>
          <a:xfrm>
            <a:off x="2571736" y="1142984"/>
            <a:ext cx="6357982" cy="4893647"/>
          </a:xfrm>
          <a:prstGeom prst="rect">
            <a:avLst/>
          </a:prstGeom>
        </p:spPr>
        <p:txBody>
          <a:bodyPr wrap="square">
            <a:spAutoFit/>
          </a:bodyPr>
          <a:lstStyle/>
          <a:p>
            <a:pPr algn="ctr"/>
            <a:r>
              <a:rPr lang="it-IT" sz="2400" dirty="0" smtClean="0">
                <a:latin typeface="Arial Black" pitchFamily="34" charset="0"/>
              </a:rPr>
              <a:t>I </a:t>
            </a:r>
            <a:r>
              <a:rPr lang="it-IT" sz="2400" b="1" dirty="0" smtClean="0">
                <a:latin typeface="Arial Black" pitchFamily="34" charset="0"/>
              </a:rPr>
              <a:t>segnali di prescrizione</a:t>
            </a:r>
            <a:r>
              <a:rPr lang="it-IT" sz="2400" dirty="0" smtClean="0">
                <a:latin typeface="Arial Black" pitchFamily="34" charset="0"/>
              </a:rPr>
              <a:t> sono particolari tipi di </a:t>
            </a:r>
            <a:r>
              <a:rPr lang="it-IT" sz="2400" dirty="0" smtClean="0">
                <a:latin typeface="Arial Black" pitchFamily="34" charset="0"/>
                <a:hlinkClick r:id="rId3" action="ppaction://hlinkfile" tooltip="Segnaletica verticale"/>
              </a:rPr>
              <a:t>segnaletica stradale verticale</a:t>
            </a:r>
            <a:r>
              <a:rPr lang="it-IT" sz="2400" dirty="0" smtClean="0">
                <a:latin typeface="Arial Black" pitchFamily="34" charset="0"/>
              </a:rPr>
              <a:t> che comportano una </a:t>
            </a:r>
            <a:r>
              <a:rPr lang="it-IT" sz="2400" dirty="0" smtClean="0">
                <a:latin typeface="Arial Black" pitchFamily="34" charset="0"/>
                <a:hlinkClick r:id="rId4" action="ppaction://hlinkfile" tooltip="Prescrizione"/>
              </a:rPr>
              <a:t>prescrizione</a:t>
            </a:r>
            <a:r>
              <a:rPr lang="it-IT" sz="2400" dirty="0" smtClean="0">
                <a:latin typeface="Arial Black" pitchFamily="34" charset="0"/>
              </a:rPr>
              <a:t> e sono posti nel punto dove inizia il divieto o l'obbligo. Dopo le intersezioni possono essere ripetuti (anche in formato ridotto) con l'aggiunta di un pannello integrativo </a:t>
            </a:r>
            <a:r>
              <a:rPr lang="it-IT" sz="2400" b="1" dirty="0" smtClean="0">
                <a:latin typeface="Arial Black" pitchFamily="34" charset="0"/>
              </a:rPr>
              <a:t>continua</a:t>
            </a:r>
            <a:r>
              <a:rPr lang="it-IT" sz="2400" dirty="0" smtClean="0">
                <a:latin typeface="Arial Black" pitchFamily="34" charset="0"/>
              </a:rPr>
              <a:t>. Il termine della prescrizione è indicato di solito dal segnale specifico tranne rari casi in cui è utilizzato allo scopo il pannello integrativo </a:t>
            </a:r>
            <a:r>
              <a:rPr lang="it-IT" sz="2400" b="1" dirty="0" smtClean="0">
                <a:latin typeface="Arial Black" pitchFamily="34" charset="0"/>
              </a:rPr>
              <a:t>fine</a:t>
            </a:r>
            <a:r>
              <a:rPr lang="it-IT" sz="2400" dirty="0" smtClean="0">
                <a:latin typeface="Arial Black" pitchFamily="34" charset="0"/>
              </a:rPr>
              <a:t>.</a:t>
            </a:r>
            <a:endParaRPr lang="it-IT" sz="2400" dirty="0">
              <a:latin typeface="Arial Black" pitchFamily="34" charset="0"/>
            </a:endParaRPr>
          </a:p>
        </p:txBody>
      </p:sp>
      <p:pic>
        <p:nvPicPr>
          <p:cNvPr id="140292" name="Picture 4" descr="http://www.smalghero2.it/patentino/quizpatentino/pannelli_int/wpe80.jpg"/>
          <p:cNvPicPr>
            <a:picLocks noChangeAspect="1" noChangeArrowheads="1"/>
          </p:cNvPicPr>
          <p:nvPr/>
        </p:nvPicPr>
        <p:blipFill>
          <a:blip r:embed="rId5"/>
          <a:srcRect/>
          <a:stretch>
            <a:fillRect/>
          </a:stretch>
        </p:blipFill>
        <p:spPr bwMode="auto">
          <a:xfrm>
            <a:off x="642910" y="3500438"/>
            <a:ext cx="1785950" cy="1785951"/>
          </a:xfrm>
          <a:prstGeom prst="rect">
            <a:avLst/>
          </a:prstGeom>
          <a:noFill/>
        </p:spPr>
      </p:pic>
      <p:pic>
        <p:nvPicPr>
          <p:cNvPr id="140296" name="Picture 8" descr="File:Italian traffic signs - divieto di sosta.svg">
            <a:hlinkClick r:id="rId6"/>
          </p:cNvPr>
          <p:cNvPicPr>
            <a:picLocks noChangeAspect="1" noChangeArrowheads="1"/>
          </p:cNvPicPr>
          <p:nvPr/>
        </p:nvPicPr>
        <p:blipFill>
          <a:blip r:embed="rId7" cstate="print"/>
          <a:srcRect/>
          <a:stretch>
            <a:fillRect/>
          </a:stretch>
        </p:blipFill>
        <p:spPr bwMode="auto">
          <a:xfrm>
            <a:off x="571472" y="1357298"/>
            <a:ext cx="1876427" cy="1876427"/>
          </a:xfrm>
          <a:prstGeom prst="rect">
            <a:avLst/>
          </a:prstGeom>
          <a:noFill/>
        </p:spPr>
      </p:pic>
      <p:pic>
        <p:nvPicPr>
          <p:cNvPr id="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sellaDiTesto 3"/>
          <p:cNvSpPr txBox="1">
            <a:spLocks noChangeArrowheads="1"/>
          </p:cNvSpPr>
          <p:nvPr/>
        </p:nvSpPr>
        <p:spPr bwMode="auto">
          <a:xfrm>
            <a:off x="642910" y="500042"/>
            <a:ext cx="7848600"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segnali </a:t>
            </a:r>
            <a:r>
              <a:rPr lang="it-IT" sz="3600" b="1" dirty="0" smtClean="0">
                <a:solidFill>
                  <a:schemeClr val="tx1">
                    <a:lumMod val="50000"/>
                    <a:lumOff val="50000"/>
                  </a:schemeClr>
                </a:solidFill>
                <a:latin typeface="Arial Black" pitchFamily="34" charset="0"/>
              </a:rPr>
              <a:t>di precedenza</a:t>
            </a:r>
            <a:endParaRPr lang="it-IT" sz="3200" b="1" dirty="0">
              <a:solidFill>
                <a:schemeClr val="tx1">
                  <a:lumMod val="50000"/>
                  <a:lumOff val="50000"/>
                </a:schemeClr>
              </a:solidFill>
              <a:latin typeface="Arial Black" pitchFamily="34" charset="0"/>
            </a:endParaRPr>
          </a:p>
        </p:txBody>
      </p:sp>
      <p:sp>
        <p:nvSpPr>
          <p:cNvPr id="8" name="Rettangolo 7"/>
          <p:cNvSpPr/>
          <p:nvPr/>
        </p:nvSpPr>
        <p:spPr>
          <a:xfrm>
            <a:off x="3143240" y="1500174"/>
            <a:ext cx="5643602" cy="1569660"/>
          </a:xfrm>
          <a:prstGeom prst="rect">
            <a:avLst/>
          </a:prstGeom>
        </p:spPr>
        <p:txBody>
          <a:bodyPr wrap="square">
            <a:spAutoFit/>
          </a:bodyPr>
          <a:lstStyle/>
          <a:p>
            <a:pPr algn="ctr" fontAlgn="ctr"/>
            <a:r>
              <a:rPr lang="it-IT" sz="2400" dirty="0" smtClean="0">
                <a:latin typeface="Arial Black" pitchFamily="34" charset="0"/>
              </a:rPr>
              <a:t>I segnali stradali di precedenza rendono noto agli utenti della strada di dover dare o avere la precedenza.</a:t>
            </a:r>
            <a:endParaRPr lang="it-IT" sz="2400" dirty="0">
              <a:latin typeface="Arial Black" pitchFamily="34" charset="0"/>
            </a:endParaRPr>
          </a:p>
        </p:txBody>
      </p:sp>
      <p:pic>
        <p:nvPicPr>
          <p:cNvPr id="141314" name="Picture 2" descr="http://www.duersegnaletica.it/segnali/segnali%20di%20prece.GIF"/>
          <p:cNvPicPr>
            <a:picLocks noChangeAspect="1" noChangeArrowheads="1"/>
          </p:cNvPicPr>
          <p:nvPr/>
        </p:nvPicPr>
        <p:blipFill>
          <a:blip r:embed="rId2"/>
          <a:srcRect/>
          <a:stretch>
            <a:fillRect/>
          </a:stretch>
        </p:blipFill>
        <p:spPr bwMode="auto">
          <a:xfrm>
            <a:off x="1643042" y="3929066"/>
            <a:ext cx="6701160" cy="1857388"/>
          </a:xfrm>
          <a:prstGeom prst="rect">
            <a:avLst/>
          </a:prstGeom>
          <a:noFill/>
        </p:spPr>
      </p:pic>
      <p:pic>
        <p:nvPicPr>
          <p:cNvPr id="141316" name="Picture 4" descr="File:Italian traffic signs - old - dare precedenza alle corriere.svg">
            <a:hlinkClick r:id="rId3"/>
          </p:cNvPr>
          <p:cNvPicPr>
            <a:picLocks noChangeAspect="1" noChangeArrowheads="1"/>
          </p:cNvPicPr>
          <p:nvPr/>
        </p:nvPicPr>
        <p:blipFill>
          <a:blip r:embed="rId4"/>
          <a:srcRect/>
          <a:stretch>
            <a:fillRect/>
          </a:stretch>
        </p:blipFill>
        <p:spPr bwMode="auto">
          <a:xfrm>
            <a:off x="642910" y="1357298"/>
            <a:ext cx="2143139" cy="2143139"/>
          </a:xfrm>
          <a:prstGeom prst="rect">
            <a:avLst/>
          </a:prstGeom>
          <a:noFill/>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sellaDiTesto 3"/>
          <p:cNvSpPr txBox="1">
            <a:spLocks noChangeArrowheads="1"/>
          </p:cNvSpPr>
          <p:nvPr/>
        </p:nvSpPr>
        <p:spPr bwMode="auto">
          <a:xfrm>
            <a:off x="714348" y="500042"/>
            <a:ext cx="7848600"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segnali </a:t>
            </a:r>
            <a:r>
              <a:rPr lang="it-IT" sz="3600" b="1" dirty="0" smtClean="0">
                <a:solidFill>
                  <a:schemeClr val="tx1">
                    <a:lumMod val="50000"/>
                    <a:lumOff val="50000"/>
                  </a:schemeClr>
                </a:solidFill>
                <a:latin typeface="Arial Black" pitchFamily="34" charset="0"/>
              </a:rPr>
              <a:t>di divieto</a:t>
            </a:r>
            <a:endParaRPr lang="it-IT" sz="3200" b="1" dirty="0">
              <a:solidFill>
                <a:schemeClr val="tx1">
                  <a:lumMod val="50000"/>
                  <a:lumOff val="50000"/>
                </a:schemeClr>
              </a:solidFill>
              <a:latin typeface="Arial Black" pitchFamily="34" charset="0"/>
            </a:endParaRPr>
          </a:p>
        </p:txBody>
      </p:sp>
      <p:sp>
        <p:nvSpPr>
          <p:cNvPr id="9" name="Rettangolo 8"/>
          <p:cNvSpPr/>
          <p:nvPr/>
        </p:nvSpPr>
        <p:spPr>
          <a:xfrm>
            <a:off x="428596" y="1357298"/>
            <a:ext cx="4572000" cy="1569660"/>
          </a:xfrm>
          <a:prstGeom prst="rect">
            <a:avLst/>
          </a:prstGeom>
        </p:spPr>
        <p:txBody>
          <a:bodyPr>
            <a:spAutoFit/>
          </a:bodyPr>
          <a:lstStyle/>
          <a:p>
            <a:pPr algn="ctr"/>
            <a:r>
              <a:rPr lang="it-IT" sz="2400" dirty="0" smtClean="0">
                <a:latin typeface="Arial Black" pitchFamily="34" charset="0"/>
              </a:rPr>
              <a:t>Tali segnali stradali vietano agli utenti della strada il transito o determinate altre azioni.</a:t>
            </a:r>
            <a:endParaRPr lang="it-IT" sz="2400" dirty="0">
              <a:latin typeface="Arial Black" pitchFamily="34" charset="0"/>
            </a:endParaRPr>
          </a:p>
        </p:txBody>
      </p:sp>
      <p:pic>
        <p:nvPicPr>
          <p:cNvPr id="142338" name="Picture 2" descr="http://www.segnaleticacempi.it/segnaletica_img/img_pg_seg_divieto%20e%20obbligo.jpg"/>
          <p:cNvPicPr>
            <a:picLocks noChangeAspect="1" noChangeArrowheads="1"/>
          </p:cNvPicPr>
          <p:nvPr/>
        </p:nvPicPr>
        <p:blipFill>
          <a:blip r:embed="rId2"/>
          <a:srcRect/>
          <a:stretch>
            <a:fillRect/>
          </a:stretch>
        </p:blipFill>
        <p:spPr bwMode="auto">
          <a:xfrm>
            <a:off x="5286380" y="1214422"/>
            <a:ext cx="3593402" cy="4710044"/>
          </a:xfrm>
          <a:prstGeom prst="rect">
            <a:avLst/>
          </a:prstGeom>
          <a:noFill/>
        </p:spPr>
      </p:pic>
      <p:pic>
        <p:nvPicPr>
          <p:cNvPr id="142340" name="Picture 4" descr="File:Italian traffic signs - divieto di transito agli inquinanti idrici.svg">
            <a:hlinkClick r:id="rId3"/>
          </p:cNvPr>
          <p:cNvPicPr>
            <a:picLocks noChangeAspect="1" noChangeArrowheads="1"/>
          </p:cNvPicPr>
          <p:nvPr/>
        </p:nvPicPr>
        <p:blipFill>
          <a:blip r:embed="rId4"/>
          <a:srcRect/>
          <a:stretch>
            <a:fillRect/>
          </a:stretch>
        </p:blipFill>
        <p:spPr bwMode="auto">
          <a:xfrm>
            <a:off x="1928794" y="3143248"/>
            <a:ext cx="2643206" cy="2643206"/>
          </a:xfrm>
          <a:prstGeom prst="rect">
            <a:avLst/>
          </a:prstGeom>
          <a:noFill/>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sellaDiTesto 3"/>
          <p:cNvSpPr txBox="1">
            <a:spLocks noChangeArrowheads="1"/>
          </p:cNvSpPr>
          <p:nvPr/>
        </p:nvSpPr>
        <p:spPr bwMode="auto">
          <a:xfrm>
            <a:off x="611188" y="476250"/>
            <a:ext cx="7993062" cy="646331"/>
          </a:xfrm>
          <a:prstGeom prst="rect">
            <a:avLst/>
          </a:prstGeom>
          <a:noFill/>
          <a:ln w="9525">
            <a:noFill/>
            <a:miter lim="800000"/>
            <a:headEnd/>
            <a:tailEnd/>
          </a:ln>
        </p:spPr>
        <p:txBody>
          <a:bodyPr>
            <a:spAutoFit/>
          </a:bodyPr>
          <a:lstStyle/>
          <a:p>
            <a:pPr algn="ctr"/>
            <a:r>
              <a:rPr lang="it-IT" sz="3600" b="1" dirty="0" smtClean="0">
                <a:solidFill>
                  <a:schemeClr val="tx1">
                    <a:lumMod val="50000"/>
                    <a:lumOff val="50000"/>
                  </a:schemeClr>
                </a:solidFill>
                <a:latin typeface="Arial Black" pitchFamily="34" charset="0"/>
              </a:rPr>
              <a:t>Applicabilità dell’art. 2054 C.C.</a:t>
            </a:r>
            <a:endParaRPr lang="it-IT" sz="3200" b="1" dirty="0">
              <a:solidFill>
                <a:schemeClr val="tx1">
                  <a:lumMod val="50000"/>
                  <a:lumOff val="50000"/>
                </a:schemeClr>
              </a:solidFill>
              <a:latin typeface="Arial Black" pitchFamily="34" charset="0"/>
            </a:endParaRPr>
          </a:p>
        </p:txBody>
      </p:sp>
      <p:pic>
        <p:nvPicPr>
          <p:cNvPr id="12293" name="Picture 6" descr="http://www.riviera24.it/userdata/immagini/foto/510/2009/11/traffico-cittadino_228157.jpg"/>
          <p:cNvPicPr>
            <a:picLocks noChangeAspect="1" noChangeArrowheads="1"/>
          </p:cNvPicPr>
          <p:nvPr/>
        </p:nvPicPr>
        <p:blipFill>
          <a:blip r:embed="rId2"/>
          <a:srcRect/>
          <a:stretch>
            <a:fillRect/>
          </a:stretch>
        </p:blipFill>
        <p:spPr bwMode="auto">
          <a:xfrm>
            <a:off x="357158" y="3643314"/>
            <a:ext cx="2160587" cy="1643074"/>
          </a:xfrm>
          <a:prstGeom prst="rect">
            <a:avLst/>
          </a:prstGeom>
          <a:noFill/>
          <a:ln w="9525">
            <a:noFill/>
            <a:miter lim="800000"/>
            <a:headEnd/>
            <a:tailEnd/>
          </a:ln>
        </p:spPr>
      </p:pic>
      <p:sp>
        <p:nvSpPr>
          <p:cNvPr id="78849" name="Rectangle 1"/>
          <p:cNvSpPr>
            <a:spLocks noChangeArrowheads="1"/>
          </p:cNvSpPr>
          <p:nvPr/>
        </p:nvSpPr>
        <p:spPr bwMode="auto">
          <a:xfrm>
            <a:off x="2571736" y="1214422"/>
            <a:ext cx="657226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Perché sia applicabile l’art. 2054 C.C. è necessario che </a:t>
            </a:r>
            <a:r>
              <a:rPr kumimoji="0" lang="it-IT" sz="2400" b="0" u="none" strike="noStrike" cap="none" normalizeH="0" baseline="0" dirty="0" smtClean="0">
                <a:ln>
                  <a:noFill/>
                </a:ln>
                <a:effectLst/>
                <a:latin typeface="Arial Black" pitchFamily="34" charset="0"/>
                <a:ea typeface="Times New Roman" pitchFamily="18" charset="0"/>
                <a:cs typeface="Arial" pitchFamily="34" charset="0"/>
              </a:rPr>
              <a:t>il danno sia avvenuto in occasione del transito di veicoli, di pedoni e di animali in determinati spazi, ovvero le strade pubbliche e le altre aree a queste equiparate</a:t>
            </a:r>
            <a:r>
              <a:rPr kumimoji="0" lang="it-IT" sz="24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 </a:t>
            </a:r>
            <a:endParaRPr kumimoji="0" lang="it-IT" sz="2400" b="0" u="none" strike="noStrike" cap="none" normalizeH="0" baseline="0" dirty="0" smtClean="0">
              <a:ln>
                <a:noFill/>
              </a:ln>
              <a:solidFill>
                <a:srgbClr val="FF0000"/>
              </a:solidFill>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400" b="0"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Occorre fin da subito precisare che per </a:t>
            </a:r>
            <a:r>
              <a:rPr kumimoji="0" lang="it-IT" sz="2400" b="1" i="1"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a:t>
            </a:r>
            <a:r>
              <a:rPr kumimoji="0" lang="it-IT" sz="2400" b="0" i="1"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circolazione</a:t>
            </a:r>
            <a:r>
              <a:rPr kumimoji="0" lang="it-IT" sz="2400" b="1" i="1"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 </a:t>
            </a:r>
            <a:r>
              <a:rPr kumimoji="0" lang="it-IT" sz="2400" b="0"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deve intendersi non solo il movimento, ma anche la sosta e la fermata dei veicoli su aree aperte al pubblico</a:t>
            </a:r>
            <a:r>
              <a:rPr kumimoji="0" lang="it-IT" sz="24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a:t>
            </a:r>
            <a:endParaRPr kumimoji="0" lang="it-IT" sz="2400" b="0" u="none" strike="noStrike" cap="none" normalizeH="0" baseline="0" dirty="0" smtClean="0">
              <a:ln>
                <a:noFill/>
              </a:ln>
              <a:solidFill>
                <a:srgbClr val="FF0000"/>
              </a:solidFill>
              <a:effectLst/>
              <a:latin typeface="Arial Black" pitchFamily="34" charset="0"/>
              <a:cs typeface="Arial" pitchFamily="34" charset="0"/>
            </a:endParaRPr>
          </a:p>
        </p:txBody>
      </p:sp>
      <p:pic>
        <p:nvPicPr>
          <p:cNvPr id="10" name="Picture 8" descr="http://www.analisidibilancio.eu/images/codicecivile.jpg"/>
          <p:cNvPicPr>
            <a:picLocks noChangeAspect="1" noChangeArrowheads="1"/>
          </p:cNvPicPr>
          <p:nvPr/>
        </p:nvPicPr>
        <p:blipFill>
          <a:blip r:embed="rId3"/>
          <a:srcRect/>
          <a:stretch>
            <a:fillRect/>
          </a:stretch>
        </p:blipFill>
        <p:spPr bwMode="auto">
          <a:xfrm>
            <a:off x="357158" y="1500174"/>
            <a:ext cx="2143140" cy="1928826"/>
          </a:xfrm>
          <a:prstGeom prst="rect">
            <a:avLst/>
          </a:prstGeom>
          <a:noFill/>
          <a:ln w="9525">
            <a:noFill/>
            <a:miter lim="800000"/>
            <a:headEnd/>
            <a:tailEnd/>
          </a:ln>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sellaDiTesto 3"/>
          <p:cNvSpPr txBox="1">
            <a:spLocks noChangeArrowheads="1"/>
          </p:cNvSpPr>
          <p:nvPr/>
        </p:nvSpPr>
        <p:spPr bwMode="auto">
          <a:xfrm>
            <a:off x="714348" y="500042"/>
            <a:ext cx="7848600"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segnali </a:t>
            </a:r>
            <a:r>
              <a:rPr lang="it-IT" sz="3600" b="1" dirty="0" smtClean="0">
                <a:solidFill>
                  <a:schemeClr val="tx1">
                    <a:lumMod val="50000"/>
                    <a:lumOff val="50000"/>
                  </a:schemeClr>
                </a:solidFill>
                <a:latin typeface="Arial Black" pitchFamily="34" charset="0"/>
              </a:rPr>
              <a:t>di obbligo</a:t>
            </a:r>
            <a:endParaRPr lang="it-IT" sz="3200" b="1" dirty="0">
              <a:solidFill>
                <a:schemeClr val="tx1">
                  <a:lumMod val="50000"/>
                  <a:lumOff val="50000"/>
                </a:schemeClr>
              </a:solidFill>
              <a:latin typeface="Arial Black" pitchFamily="34" charset="0"/>
            </a:endParaRPr>
          </a:p>
        </p:txBody>
      </p:sp>
      <p:sp>
        <p:nvSpPr>
          <p:cNvPr id="9" name="Rettangolo 8"/>
          <p:cNvSpPr/>
          <p:nvPr/>
        </p:nvSpPr>
        <p:spPr>
          <a:xfrm>
            <a:off x="2928926" y="1285860"/>
            <a:ext cx="5929322" cy="4154984"/>
          </a:xfrm>
          <a:prstGeom prst="rect">
            <a:avLst/>
          </a:prstGeom>
        </p:spPr>
        <p:txBody>
          <a:bodyPr wrap="square">
            <a:spAutoFit/>
          </a:bodyPr>
          <a:lstStyle/>
          <a:p>
            <a:pPr algn="ctr"/>
            <a:r>
              <a:rPr lang="it-IT" sz="2400" dirty="0" smtClean="0">
                <a:latin typeface="Arial Black" pitchFamily="34" charset="0"/>
              </a:rPr>
              <a:t>Impongono agli utenti della strada uno specifico comportamento da rispettare. </a:t>
            </a:r>
            <a:br>
              <a:rPr lang="it-IT" sz="2400" dirty="0" smtClean="0">
                <a:latin typeface="Arial Black" pitchFamily="34" charset="0"/>
              </a:rPr>
            </a:br>
            <a:r>
              <a:rPr lang="it-IT" sz="2400" dirty="0" smtClean="0">
                <a:latin typeface="Arial Black" pitchFamily="34" charset="0"/>
              </a:rPr>
              <a:t>Sono posizionati dove viene imposto tale comportamento</a:t>
            </a:r>
            <a:br>
              <a:rPr lang="it-IT" sz="2400" dirty="0" smtClean="0">
                <a:latin typeface="Arial Black" pitchFamily="34" charset="0"/>
              </a:rPr>
            </a:br>
            <a:r>
              <a:rPr lang="it-IT" sz="2400" dirty="0" smtClean="0">
                <a:latin typeface="Arial Black" pitchFamily="34" charset="0"/>
              </a:rPr>
              <a:t>Hanno forma circolare, si dividono in generici o specifici. </a:t>
            </a:r>
            <a:br>
              <a:rPr lang="it-IT" sz="2400" dirty="0" smtClean="0">
                <a:latin typeface="Arial Black" pitchFamily="34" charset="0"/>
              </a:rPr>
            </a:br>
            <a:r>
              <a:rPr lang="it-IT" sz="2400" dirty="0" smtClean="0">
                <a:latin typeface="Arial Black" pitchFamily="34" charset="0"/>
              </a:rPr>
              <a:t>Quelli </a:t>
            </a:r>
            <a:r>
              <a:rPr lang="it-IT" sz="2400" dirty="0" smtClean="0">
                <a:latin typeface="Arial Black" pitchFamily="34" charset="0"/>
                <a:hlinkClick r:id="" action="ppaction://hlinkfile"/>
              </a:rPr>
              <a:t>generici</a:t>
            </a:r>
            <a:r>
              <a:rPr lang="it-IT" sz="2400" dirty="0" smtClean="0">
                <a:latin typeface="Arial Black" pitchFamily="34" charset="0"/>
              </a:rPr>
              <a:t> hanno fondo blu e simbolo bianco, quelli </a:t>
            </a:r>
            <a:r>
              <a:rPr lang="it-IT" sz="2400" dirty="0" smtClean="0">
                <a:latin typeface="Arial Black" pitchFamily="34" charset="0"/>
                <a:hlinkClick r:id="" action="ppaction://hlinkfile"/>
              </a:rPr>
              <a:t>specifici</a:t>
            </a:r>
            <a:r>
              <a:rPr lang="it-IT" sz="2400" dirty="0" smtClean="0">
                <a:latin typeface="Arial Black" pitchFamily="34" charset="0"/>
              </a:rPr>
              <a:t> hanno fondo bianco, bordo rosso e simbolo nero.</a:t>
            </a:r>
            <a:endParaRPr lang="it-IT" sz="2400" dirty="0">
              <a:latin typeface="Arial Black" pitchFamily="34" charset="0"/>
            </a:endParaRPr>
          </a:p>
        </p:txBody>
      </p:sp>
      <p:pic>
        <p:nvPicPr>
          <p:cNvPr id="143362" name="Picture 2" descr="File:Italian traffic signs - limite minimo di velocità 30.svg">
            <a:hlinkClick r:id="rId2"/>
          </p:cNvPr>
          <p:cNvPicPr>
            <a:picLocks noChangeAspect="1" noChangeArrowheads="1"/>
          </p:cNvPicPr>
          <p:nvPr/>
        </p:nvPicPr>
        <p:blipFill>
          <a:blip r:embed="rId3" cstate="print"/>
          <a:srcRect/>
          <a:stretch>
            <a:fillRect/>
          </a:stretch>
        </p:blipFill>
        <p:spPr bwMode="auto">
          <a:xfrm>
            <a:off x="428596" y="1285860"/>
            <a:ext cx="2000264" cy="2000264"/>
          </a:xfrm>
          <a:prstGeom prst="rect">
            <a:avLst/>
          </a:prstGeom>
          <a:noFill/>
        </p:spPr>
      </p:pic>
      <p:pic>
        <p:nvPicPr>
          <p:cNvPr id="143364" name="Picture 4" descr="File:Italian traffic signs - posto di blocco.svg">
            <a:hlinkClick r:id="rId4"/>
          </p:cNvPr>
          <p:cNvPicPr>
            <a:picLocks noChangeAspect="1" noChangeArrowheads="1"/>
          </p:cNvPicPr>
          <p:nvPr/>
        </p:nvPicPr>
        <p:blipFill>
          <a:blip r:embed="rId5" cstate="print"/>
          <a:srcRect/>
          <a:stretch>
            <a:fillRect/>
          </a:stretch>
        </p:blipFill>
        <p:spPr bwMode="auto">
          <a:xfrm>
            <a:off x="428596" y="3357562"/>
            <a:ext cx="2071702" cy="2071702"/>
          </a:xfrm>
          <a:prstGeom prst="rect">
            <a:avLst/>
          </a:prstGeom>
          <a:noFill/>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sellaDiTesto 3"/>
          <p:cNvSpPr txBox="1">
            <a:spLocks noChangeArrowheads="1"/>
          </p:cNvSpPr>
          <p:nvPr/>
        </p:nvSpPr>
        <p:spPr bwMode="auto">
          <a:xfrm>
            <a:off x="714348" y="500042"/>
            <a:ext cx="7848600"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segnali </a:t>
            </a:r>
            <a:r>
              <a:rPr lang="it-IT" sz="3600" b="1" dirty="0" smtClean="0">
                <a:solidFill>
                  <a:schemeClr val="tx1">
                    <a:lumMod val="50000"/>
                    <a:lumOff val="50000"/>
                  </a:schemeClr>
                </a:solidFill>
                <a:latin typeface="Arial Black" pitchFamily="34" charset="0"/>
              </a:rPr>
              <a:t>di indicazione</a:t>
            </a:r>
            <a:endParaRPr lang="it-IT" sz="3200" b="1" dirty="0">
              <a:solidFill>
                <a:schemeClr val="tx1">
                  <a:lumMod val="50000"/>
                  <a:lumOff val="50000"/>
                </a:schemeClr>
              </a:solidFill>
              <a:latin typeface="Arial Black" pitchFamily="34" charset="0"/>
            </a:endParaRPr>
          </a:p>
        </p:txBody>
      </p:sp>
      <p:sp>
        <p:nvSpPr>
          <p:cNvPr id="9" name="Rettangolo 8"/>
          <p:cNvSpPr/>
          <p:nvPr/>
        </p:nvSpPr>
        <p:spPr>
          <a:xfrm>
            <a:off x="428596" y="1285860"/>
            <a:ext cx="5214974" cy="2308324"/>
          </a:xfrm>
          <a:prstGeom prst="rect">
            <a:avLst/>
          </a:prstGeom>
        </p:spPr>
        <p:txBody>
          <a:bodyPr wrap="square">
            <a:spAutoFit/>
          </a:bodyPr>
          <a:lstStyle/>
          <a:p>
            <a:pPr algn="ctr" fontAlgn="ctr"/>
            <a:r>
              <a:rPr lang="it-IT" sz="2400" dirty="0" smtClean="0">
                <a:latin typeface="Arial Black" pitchFamily="34" charset="0"/>
              </a:rPr>
              <a:t>Questi segnali hanno la funzione di fornire agli utenti della strada informazioni necessarie o utili per la guida e per l'individuazione di località, itinerari, servizi. </a:t>
            </a:r>
            <a:endParaRPr lang="it-IT" sz="2400" dirty="0">
              <a:latin typeface="Arial Black" pitchFamily="34" charset="0"/>
            </a:endParaRPr>
          </a:p>
        </p:txBody>
      </p:sp>
      <p:pic>
        <p:nvPicPr>
          <p:cNvPr id="144386" name="Picture 2" descr="http://www.segnaleticagiuliana.it/segnali-stradali/segnaletica-quadrati-rettan.gif"/>
          <p:cNvPicPr>
            <a:picLocks noChangeAspect="1" noChangeArrowheads="1"/>
          </p:cNvPicPr>
          <p:nvPr/>
        </p:nvPicPr>
        <p:blipFill>
          <a:blip r:embed="rId2"/>
          <a:srcRect/>
          <a:stretch>
            <a:fillRect/>
          </a:stretch>
        </p:blipFill>
        <p:spPr bwMode="auto">
          <a:xfrm>
            <a:off x="5715008" y="1357298"/>
            <a:ext cx="3176583" cy="4491577"/>
          </a:xfrm>
          <a:prstGeom prst="rect">
            <a:avLst/>
          </a:prstGeom>
          <a:noFill/>
        </p:spPr>
      </p:pic>
      <p:pic>
        <p:nvPicPr>
          <p:cNvPr id="144388" name="Picture 4" descr="File:Italian traffic signs - senso unico.svg">
            <a:hlinkClick r:id="rId3"/>
          </p:cNvPr>
          <p:cNvPicPr>
            <a:picLocks noChangeAspect="1" noChangeArrowheads="1"/>
          </p:cNvPicPr>
          <p:nvPr/>
        </p:nvPicPr>
        <p:blipFill>
          <a:blip r:embed="rId4"/>
          <a:srcRect/>
          <a:stretch>
            <a:fillRect/>
          </a:stretch>
        </p:blipFill>
        <p:spPr bwMode="auto">
          <a:xfrm>
            <a:off x="500034" y="3929066"/>
            <a:ext cx="5000660" cy="1285884"/>
          </a:xfrm>
          <a:prstGeom prst="rect">
            <a:avLst/>
          </a:prstGeom>
          <a:noFill/>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sellaDiTesto 3"/>
          <p:cNvSpPr txBox="1">
            <a:spLocks noChangeArrowheads="1"/>
          </p:cNvSpPr>
          <p:nvPr/>
        </p:nvSpPr>
        <p:spPr bwMode="auto">
          <a:xfrm>
            <a:off x="714348" y="500042"/>
            <a:ext cx="7848600"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segnali </a:t>
            </a:r>
            <a:r>
              <a:rPr lang="it-IT" sz="3600" b="1" dirty="0" smtClean="0">
                <a:solidFill>
                  <a:schemeClr val="tx1">
                    <a:lumMod val="50000"/>
                    <a:lumOff val="50000"/>
                  </a:schemeClr>
                </a:solidFill>
                <a:latin typeface="Arial Black" pitchFamily="34" charset="0"/>
              </a:rPr>
              <a:t>di indicazione</a:t>
            </a:r>
            <a:endParaRPr lang="it-IT" sz="3200" b="1" dirty="0">
              <a:solidFill>
                <a:schemeClr val="tx1">
                  <a:lumMod val="50000"/>
                  <a:lumOff val="50000"/>
                </a:schemeClr>
              </a:solidFill>
              <a:latin typeface="Arial Black" pitchFamily="34" charset="0"/>
            </a:endParaRPr>
          </a:p>
        </p:txBody>
      </p:sp>
      <p:sp>
        <p:nvSpPr>
          <p:cNvPr id="9" name="Rettangolo 8"/>
          <p:cNvSpPr/>
          <p:nvPr/>
        </p:nvSpPr>
        <p:spPr>
          <a:xfrm>
            <a:off x="571472" y="1142984"/>
            <a:ext cx="8072494" cy="2800767"/>
          </a:xfrm>
          <a:prstGeom prst="rect">
            <a:avLst/>
          </a:prstGeom>
          <a:noFill/>
          <a:ln>
            <a:solidFill>
              <a:srgbClr val="FFC000"/>
            </a:solidFill>
          </a:ln>
        </p:spPr>
        <p:txBody>
          <a:bodyPr wrap="square">
            <a:spAutoFit/>
          </a:bodyPr>
          <a:lstStyle/>
          <a:p>
            <a:pPr algn="ctr"/>
            <a:r>
              <a:rPr lang="it-IT" sz="2200" dirty="0" smtClean="0">
                <a:latin typeface="Arial Black" pitchFamily="34" charset="0"/>
              </a:rPr>
              <a:t>Nei segnali di indicazione di preavviso, conferma, direzione, itinerario vengono impiegati i seguenti colori di sfondo:</a:t>
            </a:r>
          </a:p>
          <a:p>
            <a:pPr algn="ctr"/>
            <a:r>
              <a:rPr lang="it-IT" sz="2200" dirty="0" smtClean="0">
                <a:latin typeface="Arial Black" pitchFamily="34" charset="0"/>
              </a:rPr>
              <a:t>  </a:t>
            </a:r>
            <a:r>
              <a:rPr lang="it-IT" sz="2200" b="1" dirty="0" smtClean="0">
                <a:solidFill>
                  <a:srgbClr val="00B050"/>
                </a:solidFill>
                <a:latin typeface="Arial Black" pitchFamily="34" charset="0"/>
              </a:rPr>
              <a:t>Verde</a:t>
            </a:r>
            <a:r>
              <a:rPr lang="it-IT" sz="2200" dirty="0" smtClean="0">
                <a:solidFill>
                  <a:srgbClr val="00B050"/>
                </a:solidFill>
                <a:latin typeface="Arial Black" pitchFamily="34" charset="0"/>
              </a:rPr>
              <a:t>:</a:t>
            </a:r>
            <a:r>
              <a:rPr lang="it-IT" sz="2200" dirty="0" smtClean="0">
                <a:latin typeface="Arial Black" pitchFamily="34" charset="0"/>
              </a:rPr>
              <a:t> per le autostrade o per avviare ad esse. </a:t>
            </a:r>
            <a:r>
              <a:rPr lang="it-IT" sz="2200" b="1" dirty="0" smtClean="0">
                <a:solidFill>
                  <a:srgbClr val="0000CC"/>
                </a:solidFill>
                <a:latin typeface="Arial Black" pitchFamily="34" charset="0"/>
              </a:rPr>
              <a:t>Blu</a:t>
            </a:r>
            <a:r>
              <a:rPr lang="it-IT" sz="2200" dirty="0" smtClean="0">
                <a:solidFill>
                  <a:srgbClr val="0000CC"/>
                </a:solidFill>
                <a:latin typeface="Arial Black" pitchFamily="34" charset="0"/>
              </a:rPr>
              <a:t>:</a:t>
            </a:r>
            <a:r>
              <a:rPr lang="it-IT" sz="2200" dirty="0" smtClean="0">
                <a:latin typeface="Arial Black" pitchFamily="34" charset="0"/>
              </a:rPr>
              <a:t> per le strade extraurbane o per avviare ad esse. </a:t>
            </a:r>
            <a:r>
              <a:rPr lang="it-IT" sz="2200" b="1" u="sng" dirty="0" smtClean="0">
                <a:latin typeface="Arial Black" pitchFamily="34" charset="0"/>
              </a:rPr>
              <a:t>Bianco</a:t>
            </a:r>
            <a:r>
              <a:rPr lang="it-IT" sz="2200" u="sng" dirty="0" smtClean="0">
                <a:latin typeface="Arial Black" pitchFamily="34" charset="0"/>
              </a:rPr>
              <a:t>:</a:t>
            </a:r>
            <a:r>
              <a:rPr lang="it-IT" sz="2200" dirty="0" smtClean="0">
                <a:latin typeface="Arial Black" pitchFamily="34" charset="0"/>
              </a:rPr>
              <a:t> per le strade urbane o per avviare a destinazioni urbane; per indicare gli alberghi e le strutture ricettive affini in ambito urbano.</a:t>
            </a:r>
            <a:endParaRPr lang="it-IT" sz="2200" dirty="0">
              <a:latin typeface="Arial Black" pitchFamily="34" charset="0"/>
            </a:endParaRPr>
          </a:p>
        </p:txBody>
      </p:sp>
      <p:pic>
        <p:nvPicPr>
          <p:cNvPr id="145416" name="Picture 8" descr="File:Italian traffic signs - inizio regione autostrade.svg">
            <a:hlinkClick r:id="rId2"/>
          </p:cNvPr>
          <p:cNvPicPr>
            <a:picLocks noChangeAspect="1" noChangeArrowheads="1"/>
          </p:cNvPicPr>
          <p:nvPr/>
        </p:nvPicPr>
        <p:blipFill>
          <a:blip r:embed="rId3"/>
          <a:srcRect/>
          <a:stretch>
            <a:fillRect/>
          </a:stretch>
        </p:blipFill>
        <p:spPr bwMode="auto">
          <a:xfrm>
            <a:off x="1643042" y="4143380"/>
            <a:ext cx="2643206" cy="1657746"/>
          </a:xfrm>
          <a:prstGeom prst="rect">
            <a:avLst/>
          </a:prstGeom>
          <a:noFill/>
        </p:spPr>
      </p:pic>
      <p:pic>
        <p:nvPicPr>
          <p:cNvPr id="145418" name="Picture 10" descr="File:Italian traffic signs - zona residenziale.svg">
            <a:hlinkClick r:id="rId4"/>
          </p:cNvPr>
          <p:cNvPicPr>
            <a:picLocks noChangeAspect="1" noChangeArrowheads="1"/>
          </p:cNvPicPr>
          <p:nvPr/>
        </p:nvPicPr>
        <p:blipFill>
          <a:blip r:embed="rId5"/>
          <a:srcRect/>
          <a:stretch>
            <a:fillRect/>
          </a:stretch>
        </p:blipFill>
        <p:spPr bwMode="auto">
          <a:xfrm>
            <a:off x="4500562" y="4143380"/>
            <a:ext cx="1643074" cy="1643074"/>
          </a:xfrm>
          <a:prstGeom prst="rect">
            <a:avLst/>
          </a:prstGeom>
          <a:noFill/>
        </p:spPr>
      </p:pic>
      <p:pic>
        <p:nvPicPr>
          <p:cNvPr id="145420" name="Picture 12" descr="File:Italian traffic signs - preavviso intersezione.svg">
            <a:hlinkClick r:id="rId6"/>
          </p:cNvPr>
          <p:cNvPicPr>
            <a:picLocks noChangeAspect="1" noChangeArrowheads="1"/>
          </p:cNvPicPr>
          <p:nvPr/>
        </p:nvPicPr>
        <p:blipFill>
          <a:blip r:embed="rId7" cstate="print"/>
          <a:srcRect/>
          <a:stretch>
            <a:fillRect/>
          </a:stretch>
        </p:blipFill>
        <p:spPr bwMode="auto">
          <a:xfrm>
            <a:off x="6429388" y="4143380"/>
            <a:ext cx="2357454" cy="1673792"/>
          </a:xfrm>
          <a:prstGeom prst="rect">
            <a:avLst/>
          </a:prstGeom>
          <a:noFill/>
        </p:spPr>
      </p:pic>
      <p:pic>
        <p:nvPicPr>
          <p:cNvPr id="1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sellaDiTesto 3"/>
          <p:cNvSpPr txBox="1">
            <a:spLocks noChangeArrowheads="1"/>
          </p:cNvSpPr>
          <p:nvPr/>
        </p:nvSpPr>
        <p:spPr bwMode="auto">
          <a:xfrm>
            <a:off x="714348" y="500042"/>
            <a:ext cx="7848600"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segnali </a:t>
            </a:r>
            <a:r>
              <a:rPr lang="it-IT" sz="3600" b="1" dirty="0" smtClean="0">
                <a:solidFill>
                  <a:schemeClr val="tx1">
                    <a:lumMod val="50000"/>
                    <a:lumOff val="50000"/>
                  </a:schemeClr>
                </a:solidFill>
                <a:latin typeface="Arial Black" pitchFamily="34" charset="0"/>
              </a:rPr>
              <a:t>di indicazione</a:t>
            </a:r>
            <a:endParaRPr lang="it-IT" sz="3200" b="1" dirty="0">
              <a:solidFill>
                <a:schemeClr val="tx1">
                  <a:lumMod val="50000"/>
                  <a:lumOff val="50000"/>
                </a:schemeClr>
              </a:solidFill>
              <a:latin typeface="Arial Black" pitchFamily="34" charset="0"/>
            </a:endParaRPr>
          </a:p>
        </p:txBody>
      </p:sp>
      <p:sp>
        <p:nvSpPr>
          <p:cNvPr id="9" name="Rettangolo 8"/>
          <p:cNvSpPr/>
          <p:nvPr/>
        </p:nvSpPr>
        <p:spPr>
          <a:xfrm>
            <a:off x="0" y="1142984"/>
            <a:ext cx="9144000" cy="2862322"/>
          </a:xfrm>
          <a:prstGeom prst="rect">
            <a:avLst/>
          </a:prstGeom>
        </p:spPr>
        <p:txBody>
          <a:bodyPr wrap="square">
            <a:spAutoFit/>
          </a:bodyPr>
          <a:lstStyle/>
          <a:p>
            <a:pPr algn="ctr"/>
            <a:r>
              <a:rPr lang="it-IT" sz="2000" b="1" dirty="0" smtClean="0">
                <a:solidFill>
                  <a:srgbClr val="FFFF00"/>
                </a:solidFill>
                <a:latin typeface="Arial Black" pitchFamily="34" charset="0"/>
              </a:rPr>
              <a:t>Giallo</a:t>
            </a:r>
            <a:r>
              <a:rPr lang="it-IT" sz="2000" dirty="0" smtClean="0">
                <a:solidFill>
                  <a:srgbClr val="FFFF00"/>
                </a:solidFill>
                <a:latin typeface="Arial Black" pitchFamily="34" charset="0"/>
              </a:rPr>
              <a:t>:</a:t>
            </a:r>
            <a:r>
              <a:rPr lang="it-IT" sz="2000" dirty="0" smtClean="0">
                <a:latin typeface="Arial Black" pitchFamily="34" charset="0"/>
              </a:rPr>
              <a:t> per segnali temporanei dovuti alla presenza di cantieri; per segnali di preavviso e di direzione relativi a deviazioni, itinerari alternativi e variazioni di percorso dovuti alla presenza di cantieri stradali o di lavori sulla strada; </a:t>
            </a:r>
            <a:r>
              <a:rPr lang="it-IT" sz="2000" b="1" dirty="0" smtClean="0">
                <a:solidFill>
                  <a:schemeClr val="accent6">
                    <a:lumMod val="75000"/>
                  </a:schemeClr>
                </a:solidFill>
                <a:latin typeface="Arial Black" pitchFamily="34" charset="0"/>
              </a:rPr>
              <a:t>Marrone</a:t>
            </a:r>
            <a:r>
              <a:rPr lang="it-IT" sz="2000" dirty="0" smtClean="0">
                <a:solidFill>
                  <a:schemeClr val="accent6">
                    <a:lumMod val="75000"/>
                  </a:schemeClr>
                </a:solidFill>
                <a:latin typeface="Arial Black" pitchFamily="34" charset="0"/>
              </a:rPr>
              <a:t>:</a:t>
            </a:r>
            <a:r>
              <a:rPr lang="it-IT" sz="2000" dirty="0" smtClean="0">
                <a:latin typeface="Arial Black" pitchFamily="34" charset="0"/>
              </a:rPr>
              <a:t> per indicazioni di località o punti di interesse storico, artistico, culturale e turistico; per denominazioni geografiche, ecologiche, di ricreazione e per i camping. </a:t>
            </a:r>
            <a:r>
              <a:rPr lang="it-IT" sz="2000" b="1" dirty="0" smtClean="0">
                <a:solidFill>
                  <a:schemeClr val="tx1">
                    <a:lumMod val="50000"/>
                    <a:lumOff val="50000"/>
                  </a:schemeClr>
                </a:solidFill>
                <a:latin typeface="Arial Black" pitchFamily="34" charset="0"/>
              </a:rPr>
              <a:t>Nero opaco</a:t>
            </a:r>
            <a:r>
              <a:rPr lang="it-IT" sz="2000" dirty="0" smtClean="0">
                <a:solidFill>
                  <a:schemeClr val="tx1">
                    <a:lumMod val="50000"/>
                    <a:lumOff val="50000"/>
                  </a:schemeClr>
                </a:solidFill>
                <a:latin typeface="Arial Black" pitchFamily="34" charset="0"/>
              </a:rPr>
              <a:t>:</a:t>
            </a:r>
            <a:r>
              <a:rPr lang="it-IT" sz="2000" dirty="0" smtClean="0">
                <a:latin typeface="Arial Black" pitchFamily="34" charset="0"/>
              </a:rPr>
              <a:t> per segnali di avvio a fabbriche, stabilimenti, zone industriali, zone artigianali e centri commerciali nelle zone periferiche urbane.</a:t>
            </a:r>
            <a:endParaRPr lang="it-IT" sz="2000" dirty="0">
              <a:latin typeface="Arial Black" pitchFamily="34" charset="0"/>
            </a:endParaRPr>
          </a:p>
        </p:txBody>
      </p:sp>
      <p:pic>
        <p:nvPicPr>
          <p:cNvPr id="146434" name="Picture 2" descr="File:Italian traffic signs - direzione giallo.svg">
            <a:hlinkClick r:id="rId2"/>
          </p:cNvPr>
          <p:cNvPicPr>
            <a:picLocks noChangeAspect="1" noChangeArrowheads="1"/>
          </p:cNvPicPr>
          <p:nvPr/>
        </p:nvPicPr>
        <p:blipFill>
          <a:blip r:embed="rId3"/>
          <a:srcRect/>
          <a:stretch>
            <a:fillRect/>
          </a:stretch>
        </p:blipFill>
        <p:spPr bwMode="auto">
          <a:xfrm>
            <a:off x="857224" y="4071942"/>
            <a:ext cx="4472639" cy="1285884"/>
          </a:xfrm>
          <a:prstGeom prst="rect">
            <a:avLst/>
          </a:prstGeom>
          <a:noFill/>
        </p:spPr>
      </p:pic>
      <p:pic>
        <p:nvPicPr>
          <p:cNvPr id="146438" name="Picture 6" descr="File:Italian traffic signs - fiume.svg">
            <a:hlinkClick r:id="rId4"/>
          </p:cNvPr>
          <p:cNvPicPr>
            <a:picLocks noChangeAspect="1" noChangeArrowheads="1"/>
          </p:cNvPicPr>
          <p:nvPr/>
        </p:nvPicPr>
        <p:blipFill>
          <a:blip r:embed="rId5"/>
          <a:srcRect/>
          <a:stretch>
            <a:fillRect/>
          </a:stretch>
        </p:blipFill>
        <p:spPr bwMode="auto">
          <a:xfrm>
            <a:off x="5857884" y="4000504"/>
            <a:ext cx="2714643" cy="1888448"/>
          </a:xfrm>
          <a:prstGeom prst="rect">
            <a:avLst/>
          </a:prstGeom>
          <a:noFill/>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asellaDiTesto 3"/>
          <p:cNvSpPr txBox="1">
            <a:spLocks noChangeArrowheads="1"/>
          </p:cNvSpPr>
          <p:nvPr/>
        </p:nvSpPr>
        <p:spPr bwMode="auto">
          <a:xfrm>
            <a:off x="714348" y="500042"/>
            <a:ext cx="7777163"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segnali </a:t>
            </a:r>
            <a:r>
              <a:rPr lang="it-IT" sz="3600" b="1" dirty="0" smtClean="0">
                <a:solidFill>
                  <a:schemeClr val="tx1">
                    <a:lumMod val="50000"/>
                    <a:lumOff val="50000"/>
                  </a:schemeClr>
                </a:solidFill>
                <a:latin typeface="Arial Black" pitchFamily="34" charset="0"/>
              </a:rPr>
              <a:t>orizzontali</a:t>
            </a:r>
            <a:endParaRPr lang="it-IT" sz="3200" b="1" dirty="0">
              <a:solidFill>
                <a:schemeClr val="tx1">
                  <a:lumMod val="50000"/>
                  <a:lumOff val="50000"/>
                </a:schemeClr>
              </a:solidFill>
              <a:latin typeface="Arial Black" pitchFamily="34" charset="0"/>
            </a:endParaRPr>
          </a:p>
        </p:txBody>
      </p:sp>
      <p:sp>
        <p:nvSpPr>
          <p:cNvPr id="7" name="Rettangolo 6"/>
          <p:cNvSpPr/>
          <p:nvPr/>
        </p:nvSpPr>
        <p:spPr>
          <a:xfrm>
            <a:off x="0" y="1071546"/>
            <a:ext cx="9144000" cy="4832092"/>
          </a:xfrm>
          <a:prstGeom prst="rect">
            <a:avLst/>
          </a:prstGeom>
        </p:spPr>
        <p:txBody>
          <a:bodyPr wrap="square">
            <a:spAutoFit/>
          </a:bodyPr>
          <a:lstStyle/>
          <a:p>
            <a:pPr algn="ctr"/>
            <a:r>
              <a:rPr lang="it-IT" sz="2200" dirty="0" smtClean="0">
                <a:latin typeface="Arial Black" pitchFamily="34" charset="0"/>
              </a:rPr>
              <a:t>I segnali orizzontali sono disciplinati dall’</a:t>
            </a:r>
            <a:r>
              <a:rPr lang="it-IT" sz="2200" dirty="0" smtClean="0">
                <a:solidFill>
                  <a:srgbClr val="FF0000"/>
                </a:solidFill>
                <a:latin typeface="Arial Black" pitchFamily="34" charset="0"/>
              </a:rPr>
              <a:t>art. 40 C.d.S.</a:t>
            </a:r>
            <a:r>
              <a:rPr lang="it-IT" sz="2200" dirty="0" smtClean="0">
                <a:latin typeface="Arial Black" pitchFamily="34" charset="0"/>
              </a:rPr>
              <a:t> Detti segnali sono quelli tracciati sulla strada i quali servono </a:t>
            </a:r>
            <a:r>
              <a:rPr lang="it-IT" sz="2200" i="1" dirty="0" smtClean="0">
                <a:latin typeface="Arial Black" pitchFamily="34" charset="0"/>
              </a:rPr>
              <a:t>«per regolare la circolazione, per guidare gli utenti e per fornire prescrizioni od utili indicazioni per particolari comportamenti da seguire»</a:t>
            </a:r>
            <a:r>
              <a:rPr lang="it-IT" sz="2200" dirty="0" smtClean="0">
                <a:latin typeface="Arial Black" pitchFamily="34" charset="0"/>
              </a:rPr>
              <a:t>. Il 2° comma di detto articolo suddivide i segnali orizzontali in </a:t>
            </a:r>
            <a:r>
              <a:rPr lang="it-IT" sz="2200" u="sng" dirty="0" smtClean="0">
                <a:solidFill>
                  <a:srgbClr val="0000CC"/>
                </a:solidFill>
                <a:latin typeface="Arial Black" pitchFamily="34" charset="0"/>
              </a:rPr>
              <a:t>strisce longitudinali, strisce trasversali, attraversamenti pedonali o ciclabili, frecce direzionali, iscrizioni e simboli, strisce di delimitazione degli stalli di sosta o per la sosta riservata, isole di traffico o di </a:t>
            </a:r>
            <a:r>
              <a:rPr lang="it-IT" sz="2200" u="sng" dirty="0" err="1" smtClean="0">
                <a:solidFill>
                  <a:srgbClr val="0000CC"/>
                </a:solidFill>
                <a:latin typeface="Arial Black" pitchFamily="34" charset="0"/>
              </a:rPr>
              <a:t>pre</a:t>
            </a:r>
            <a:r>
              <a:rPr lang="it-IT" sz="2200" u="sng" dirty="0" smtClean="0">
                <a:solidFill>
                  <a:srgbClr val="0000CC"/>
                </a:solidFill>
                <a:latin typeface="Arial Black" pitchFamily="34" charset="0"/>
              </a:rPr>
              <a:t> segnalamento di ostacoli entro la carreggiata e strisce di delimitazione della fermata dei veicoli in servizio di trasporto pubblico di linea</a:t>
            </a:r>
            <a:r>
              <a:rPr lang="it-IT" sz="2200" dirty="0" smtClean="0">
                <a:latin typeface="Arial Black" pitchFamily="34" charset="0"/>
              </a:rPr>
              <a:t> (oltre agli </a:t>
            </a:r>
            <a:r>
              <a:rPr lang="it-IT" sz="2200" b="1" i="1" dirty="0" smtClean="0">
                <a:latin typeface="Arial Black" pitchFamily="34" charset="0"/>
              </a:rPr>
              <a:t>«</a:t>
            </a:r>
            <a:r>
              <a:rPr lang="it-IT" sz="2200" i="1" dirty="0" smtClean="0">
                <a:latin typeface="Arial Black" pitchFamily="34" charset="0"/>
              </a:rPr>
              <a:t>altri segnali stabiliti dal regolamento»</a:t>
            </a:r>
            <a:r>
              <a:rPr lang="it-IT" sz="2200" dirty="0" smtClean="0">
                <a:latin typeface="Arial Black" pitchFamily="34" charset="0"/>
              </a:rPr>
              <a:t>).</a:t>
            </a:r>
            <a:endParaRPr lang="it-IT" sz="2200" dirty="0">
              <a:latin typeface="Arial Black" pitchFamily="34"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asellaDiTesto 3"/>
          <p:cNvSpPr txBox="1">
            <a:spLocks noChangeArrowheads="1"/>
          </p:cNvSpPr>
          <p:nvPr/>
        </p:nvSpPr>
        <p:spPr bwMode="auto">
          <a:xfrm>
            <a:off x="714348" y="500042"/>
            <a:ext cx="7777163"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segnali </a:t>
            </a:r>
            <a:r>
              <a:rPr lang="it-IT" sz="3600" b="1" dirty="0" smtClean="0">
                <a:solidFill>
                  <a:schemeClr val="tx1">
                    <a:lumMod val="50000"/>
                    <a:lumOff val="50000"/>
                  </a:schemeClr>
                </a:solidFill>
                <a:latin typeface="Arial Black" pitchFamily="34" charset="0"/>
              </a:rPr>
              <a:t>orizzontali</a:t>
            </a:r>
            <a:endParaRPr lang="it-IT" sz="3200" b="1" dirty="0">
              <a:solidFill>
                <a:schemeClr val="tx1">
                  <a:lumMod val="50000"/>
                  <a:lumOff val="50000"/>
                </a:schemeClr>
              </a:solidFill>
              <a:latin typeface="Arial Black" pitchFamily="34" charset="0"/>
            </a:endParaRPr>
          </a:p>
        </p:txBody>
      </p:sp>
      <p:sp>
        <p:nvSpPr>
          <p:cNvPr id="8" name="Rettangolo 7"/>
          <p:cNvSpPr/>
          <p:nvPr/>
        </p:nvSpPr>
        <p:spPr>
          <a:xfrm>
            <a:off x="0" y="1142984"/>
            <a:ext cx="9144000" cy="3170099"/>
          </a:xfrm>
          <a:prstGeom prst="rect">
            <a:avLst/>
          </a:prstGeom>
        </p:spPr>
        <p:txBody>
          <a:bodyPr wrap="square">
            <a:spAutoFit/>
          </a:bodyPr>
          <a:lstStyle/>
          <a:p>
            <a:pPr algn="ctr"/>
            <a:r>
              <a:rPr lang="it-IT" sz="2000" dirty="0" smtClean="0">
                <a:latin typeface="Arial Black" pitchFamily="34" charset="0"/>
              </a:rPr>
              <a:t>La segnaletica orizzontale di attraversamento pedonale è talvolta inserita in una banda trasversale rossa o blu per renderla ancor più visibile. In realtà il colore di contrasto più evidente con il bianco è il colore nero.</a:t>
            </a:r>
          </a:p>
          <a:p>
            <a:pPr algn="ctr"/>
            <a:r>
              <a:rPr lang="it-IT" sz="2000" dirty="0" smtClean="0">
                <a:latin typeface="Arial Black" pitchFamily="34" charset="0"/>
              </a:rPr>
              <a:t>Il colore normalmente usato per le indicazioni è il bianco, lasciando l'uso del colore giallo per le indicazioni delle </a:t>
            </a:r>
            <a:r>
              <a:rPr lang="it-IT" sz="2000" dirty="0" smtClean="0">
                <a:latin typeface="Arial Black" pitchFamily="34" charset="0"/>
                <a:hlinkClick r:id="rId2" action="ppaction://hlinkfile" tooltip="Corsia preferenziale"/>
              </a:rPr>
              <a:t>corsie preferenziali</a:t>
            </a:r>
            <a:r>
              <a:rPr lang="it-IT" sz="2000" dirty="0" smtClean="0">
                <a:latin typeface="Arial Black" pitchFamily="34" charset="0"/>
              </a:rPr>
              <a:t>, per i luoghi di sosta riservati e per la segnaletica provvisoria relativa a cantieri stradali e lavori in corso; l'uso del colore blu è invece riservato per delimitare gli spazi adibiti a </a:t>
            </a:r>
            <a:r>
              <a:rPr lang="it-IT" sz="2000" dirty="0" smtClean="0">
                <a:latin typeface="Arial Black" pitchFamily="34" charset="0"/>
                <a:hlinkClick r:id="rId3" action="ppaction://hlinkfile" tooltip="Parcheggio"/>
              </a:rPr>
              <a:t>parcheggio</a:t>
            </a:r>
            <a:r>
              <a:rPr lang="it-IT" sz="2000" dirty="0" smtClean="0">
                <a:latin typeface="Arial Black" pitchFamily="34" charset="0"/>
              </a:rPr>
              <a:t> a pagamento.</a:t>
            </a:r>
          </a:p>
        </p:txBody>
      </p:sp>
      <p:pic>
        <p:nvPicPr>
          <p:cNvPr id="148484" name="Picture 4" descr="http://www.cantiere-online.com/wp-content/uploads/2008/01/str3.jpg"/>
          <p:cNvPicPr>
            <a:picLocks noChangeAspect="1" noChangeArrowheads="1"/>
          </p:cNvPicPr>
          <p:nvPr/>
        </p:nvPicPr>
        <p:blipFill>
          <a:blip r:embed="rId4"/>
          <a:srcRect/>
          <a:stretch>
            <a:fillRect/>
          </a:stretch>
        </p:blipFill>
        <p:spPr bwMode="auto">
          <a:xfrm>
            <a:off x="1500166" y="4357694"/>
            <a:ext cx="2071702" cy="1557451"/>
          </a:xfrm>
          <a:prstGeom prst="rect">
            <a:avLst/>
          </a:prstGeom>
          <a:noFill/>
        </p:spPr>
      </p:pic>
      <p:pic>
        <p:nvPicPr>
          <p:cNvPr id="148488" name="Picture 8" descr="http://www.sicurmoto.it/wp-content/uploads/2011/04/corsie-preferenziali-2.jpg"/>
          <p:cNvPicPr>
            <a:picLocks noChangeAspect="1" noChangeArrowheads="1"/>
          </p:cNvPicPr>
          <p:nvPr/>
        </p:nvPicPr>
        <p:blipFill>
          <a:blip r:embed="rId5"/>
          <a:srcRect/>
          <a:stretch>
            <a:fillRect/>
          </a:stretch>
        </p:blipFill>
        <p:spPr bwMode="auto">
          <a:xfrm>
            <a:off x="3714744" y="4357694"/>
            <a:ext cx="2143140" cy="1532940"/>
          </a:xfrm>
          <a:prstGeom prst="rect">
            <a:avLst/>
          </a:prstGeom>
          <a:noFill/>
        </p:spPr>
      </p:pic>
      <p:pic>
        <p:nvPicPr>
          <p:cNvPr id="148490" name="Picture 10" descr="http://www.cittadinanzattiva.it/obiettivobarriere/media/img/cnt_leggi_parcheggio.gif"/>
          <p:cNvPicPr>
            <a:picLocks noChangeAspect="1" noChangeArrowheads="1"/>
          </p:cNvPicPr>
          <p:nvPr/>
        </p:nvPicPr>
        <p:blipFill>
          <a:blip r:embed="rId6"/>
          <a:srcRect/>
          <a:stretch>
            <a:fillRect/>
          </a:stretch>
        </p:blipFill>
        <p:spPr bwMode="auto">
          <a:xfrm>
            <a:off x="6000760" y="4286256"/>
            <a:ext cx="3000364" cy="1621801"/>
          </a:xfrm>
          <a:prstGeom prst="rect">
            <a:avLst/>
          </a:prstGeom>
          <a:noFill/>
        </p:spPr>
      </p:pic>
      <p:pic>
        <p:nvPicPr>
          <p:cNvPr id="1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asellaDiTesto 3"/>
          <p:cNvSpPr txBox="1">
            <a:spLocks noChangeArrowheads="1"/>
          </p:cNvSpPr>
          <p:nvPr/>
        </p:nvSpPr>
        <p:spPr bwMode="auto">
          <a:xfrm>
            <a:off x="714348" y="500042"/>
            <a:ext cx="7777163"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segnali </a:t>
            </a:r>
            <a:r>
              <a:rPr lang="it-IT" sz="3600" b="1" dirty="0" smtClean="0">
                <a:solidFill>
                  <a:schemeClr val="tx1">
                    <a:lumMod val="50000"/>
                    <a:lumOff val="50000"/>
                  </a:schemeClr>
                </a:solidFill>
                <a:latin typeface="Arial Black" pitchFamily="34" charset="0"/>
              </a:rPr>
              <a:t>orizzontali</a:t>
            </a:r>
            <a:endParaRPr lang="it-IT" sz="3200" b="1" dirty="0">
              <a:solidFill>
                <a:schemeClr val="tx1">
                  <a:lumMod val="50000"/>
                  <a:lumOff val="50000"/>
                </a:schemeClr>
              </a:solidFill>
              <a:latin typeface="Arial Black" pitchFamily="34" charset="0"/>
            </a:endParaRPr>
          </a:p>
        </p:txBody>
      </p:sp>
      <p:sp>
        <p:nvSpPr>
          <p:cNvPr id="8" name="Rettangolo 7"/>
          <p:cNvSpPr/>
          <p:nvPr/>
        </p:nvSpPr>
        <p:spPr>
          <a:xfrm>
            <a:off x="0" y="1142984"/>
            <a:ext cx="9144000" cy="3139321"/>
          </a:xfrm>
          <a:prstGeom prst="rect">
            <a:avLst/>
          </a:prstGeom>
        </p:spPr>
        <p:txBody>
          <a:bodyPr wrap="square">
            <a:spAutoFit/>
          </a:bodyPr>
          <a:lstStyle/>
          <a:p>
            <a:pPr algn="ctr"/>
            <a:r>
              <a:rPr lang="it-IT" dirty="0" smtClean="0">
                <a:latin typeface="Arial Black" pitchFamily="34" charset="0"/>
              </a:rPr>
              <a:t>Le strisce bianche di uso comune sono quelle al centro della carreggiata (cd. </a:t>
            </a:r>
            <a:r>
              <a:rPr lang="it-IT" i="1" dirty="0" smtClean="0">
                <a:latin typeface="Arial Black" pitchFamily="34" charset="0"/>
              </a:rPr>
              <a:t>strisce di </a:t>
            </a:r>
            <a:r>
              <a:rPr lang="it-IT" i="1" dirty="0" err="1" smtClean="0">
                <a:latin typeface="Arial Black" pitchFamily="34" charset="0"/>
              </a:rPr>
              <a:t>mezzerìa</a:t>
            </a:r>
            <a:r>
              <a:rPr lang="it-IT" dirty="0" smtClean="0">
                <a:latin typeface="Arial Black" pitchFamily="34" charset="0"/>
              </a:rPr>
              <a:t>) tratteggiate nelle zone a più corsie dove è consentito il sorpasso, continue nel caso il sorpasso sia vietato, come ovviamente in vicinanza di curve o incroci o altri punti pericolosi. Quando occorra mettere in evidenza la separazione tra i due sensi di marcia (per esempio nel caso di carreggiata unica con due o più corsie per senso di marcia) può essere utilizzata una striscia continua doppia ed anch'essa non può mai essere oltrepassata. Nel caso invece di due strisce longitudinali affiancate, di cui una continua e l'altra tratteggiata, il conducente deve considerare unicamente quella più vicina alla corsia che sta percorrendo.</a:t>
            </a:r>
            <a:endParaRPr lang="it-IT" dirty="0">
              <a:latin typeface="Arial Black" pitchFamily="34" charset="0"/>
            </a:endParaRPr>
          </a:p>
        </p:txBody>
      </p:sp>
      <p:pic>
        <p:nvPicPr>
          <p:cNvPr id="14338" name="Picture 2" descr="http://www.autoscuolafutura.com/511.gif"/>
          <p:cNvPicPr>
            <a:picLocks noChangeAspect="1" noChangeArrowheads="1"/>
          </p:cNvPicPr>
          <p:nvPr/>
        </p:nvPicPr>
        <p:blipFill>
          <a:blip r:embed="rId2"/>
          <a:srcRect/>
          <a:stretch>
            <a:fillRect/>
          </a:stretch>
        </p:blipFill>
        <p:spPr bwMode="auto">
          <a:xfrm>
            <a:off x="1643042" y="4286256"/>
            <a:ext cx="1352550" cy="1590675"/>
          </a:xfrm>
          <a:prstGeom prst="rect">
            <a:avLst/>
          </a:prstGeom>
          <a:noFill/>
        </p:spPr>
      </p:pic>
      <p:pic>
        <p:nvPicPr>
          <p:cNvPr id="14340" name="Picture 4" descr="http://www.autoscuolafutura.com/506.gif"/>
          <p:cNvPicPr>
            <a:picLocks noChangeAspect="1" noChangeArrowheads="1"/>
          </p:cNvPicPr>
          <p:nvPr/>
        </p:nvPicPr>
        <p:blipFill>
          <a:blip r:embed="rId3"/>
          <a:srcRect/>
          <a:stretch>
            <a:fillRect/>
          </a:stretch>
        </p:blipFill>
        <p:spPr bwMode="auto">
          <a:xfrm>
            <a:off x="3357553" y="4286256"/>
            <a:ext cx="2478841" cy="1571636"/>
          </a:xfrm>
          <a:prstGeom prst="rect">
            <a:avLst/>
          </a:prstGeom>
          <a:noFill/>
        </p:spPr>
      </p:pic>
      <p:pic>
        <p:nvPicPr>
          <p:cNvPr id="14344" name="Picture 8" descr="http://www.autoscuolafutura.com/508.gif"/>
          <p:cNvPicPr>
            <a:picLocks noChangeAspect="1" noChangeArrowheads="1"/>
          </p:cNvPicPr>
          <p:nvPr/>
        </p:nvPicPr>
        <p:blipFill>
          <a:blip r:embed="rId4"/>
          <a:srcRect/>
          <a:stretch>
            <a:fillRect/>
          </a:stretch>
        </p:blipFill>
        <p:spPr bwMode="auto">
          <a:xfrm>
            <a:off x="6072198" y="4357694"/>
            <a:ext cx="2755462" cy="1500198"/>
          </a:xfrm>
          <a:prstGeom prst="rect">
            <a:avLst/>
          </a:prstGeom>
          <a:noFill/>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asellaDiTesto 3"/>
          <p:cNvSpPr txBox="1">
            <a:spLocks noChangeArrowheads="1"/>
          </p:cNvSpPr>
          <p:nvPr/>
        </p:nvSpPr>
        <p:spPr bwMode="auto">
          <a:xfrm>
            <a:off x="642910" y="500042"/>
            <a:ext cx="7920037"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segnali </a:t>
            </a:r>
            <a:r>
              <a:rPr lang="it-IT" sz="3600" b="1" dirty="0" smtClean="0">
                <a:solidFill>
                  <a:schemeClr val="tx1">
                    <a:lumMod val="50000"/>
                    <a:lumOff val="50000"/>
                  </a:schemeClr>
                </a:solidFill>
                <a:latin typeface="Arial Black" pitchFamily="34" charset="0"/>
              </a:rPr>
              <a:t>luminosi</a:t>
            </a:r>
            <a:endParaRPr lang="it-IT" sz="3600" b="1" dirty="0">
              <a:solidFill>
                <a:schemeClr val="tx1">
                  <a:lumMod val="50000"/>
                  <a:lumOff val="50000"/>
                </a:schemeClr>
              </a:solidFill>
              <a:latin typeface="Arial Black" pitchFamily="34" charset="0"/>
            </a:endParaRPr>
          </a:p>
        </p:txBody>
      </p:sp>
      <p:sp>
        <p:nvSpPr>
          <p:cNvPr id="13313" name="Rectangle 1"/>
          <p:cNvSpPr>
            <a:spLocks noChangeArrowheads="1"/>
          </p:cNvSpPr>
          <p:nvPr/>
        </p:nvSpPr>
        <p:spPr bwMode="auto">
          <a:xfrm>
            <a:off x="0" y="1071546"/>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I</a:t>
            </a:r>
            <a:r>
              <a:rPr kumimoji="0" lang="it-IT" sz="2400" b="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segnali luminosi, ex </a:t>
            </a:r>
            <a:r>
              <a:rPr kumimoji="0" lang="it-IT" sz="24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art. 41 C.d.S.</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si suddividono in </a:t>
            </a:r>
            <a:r>
              <a:rPr kumimoji="0" lang="it-IT" sz="2400"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segnali di pericolo e di prescrizione</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400"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segnali luminosi di indicazione</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400"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lanterne semaforiche veicolari normali</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400"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lanterne veicolari di corsia</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400"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lanterne per i veicoli di trasporto pubblico</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400"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lanterne pedonali</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400"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lanterne per velocipedi</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400"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lanterne veicolari per corsie reversibili</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400"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lanterna semaforica gialla lampeggiante</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400"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lanterne speciali</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400"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segnali luminosi particolari</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Le luci delle lanterne semaforiche veicolari normali </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(ovvero i semafori)</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sono di forma circolare e di </a:t>
            </a:r>
            <a:r>
              <a:rPr kumimoji="0" lang="it-IT" sz="24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colore rosso</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(con significato di arresto)</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400" b="0" u="none" strike="noStrike" cap="none" normalizeH="0" baseline="0" dirty="0" smtClean="0">
                <a:ln>
                  <a:noFill/>
                </a:ln>
                <a:solidFill>
                  <a:srgbClr val="FFFF00"/>
                </a:solidFill>
                <a:effectLst/>
                <a:latin typeface="Arial Black" pitchFamily="34" charset="0"/>
                <a:ea typeface="Times New Roman" pitchFamily="18" charset="0"/>
                <a:cs typeface="Arial" pitchFamily="34" charset="0"/>
              </a:rPr>
              <a:t>giallo</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(con significato di preavviso di arresto)</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e </a:t>
            </a:r>
            <a:r>
              <a:rPr kumimoji="0" lang="it-IT" sz="2400" b="0" u="none" strike="noStrike" cap="none" normalizeH="0" baseline="0" dirty="0" smtClean="0">
                <a:ln>
                  <a:noFill/>
                </a:ln>
                <a:solidFill>
                  <a:srgbClr val="00B050"/>
                </a:solidFill>
                <a:effectLst/>
                <a:latin typeface="Arial Black" pitchFamily="34" charset="0"/>
                <a:ea typeface="Times New Roman" pitchFamily="18" charset="0"/>
                <a:cs typeface="Arial" pitchFamily="34" charset="0"/>
              </a:rPr>
              <a:t>verde</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(con significato di via libera)</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endParaRPr kumimoji="0" lang="it-IT" sz="24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asellaDiTesto 3"/>
          <p:cNvSpPr txBox="1">
            <a:spLocks noChangeArrowheads="1"/>
          </p:cNvSpPr>
          <p:nvPr/>
        </p:nvSpPr>
        <p:spPr bwMode="auto">
          <a:xfrm>
            <a:off x="642910" y="500042"/>
            <a:ext cx="7920037"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segnali </a:t>
            </a:r>
            <a:r>
              <a:rPr lang="it-IT" sz="3600" b="1" dirty="0" smtClean="0">
                <a:solidFill>
                  <a:schemeClr val="tx1">
                    <a:lumMod val="50000"/>
                    <a:lumOff val="50000"/>
                  </a:schemeClr>
                </a:solidFill>
                <a:latin typeface="Arial Black" pitchFamily="34" charset="0"/>
              </a:rPr>
              <a:t>luminosi</a:t>
            </a:r>
            <a:endParaRPr lang="it-IT" sz="3600" b="1" dirty="0">
              <a:solidFill>
                <a:schemeClr val="tx1">
                  <a:lumMod val="50000"/>
                  <a:lumOff val="50000"/>
                </a:schemeClr>
              </a:solidFill>
              <a:latin typeface="Arial Black" pitchFamily="34" charset="0"/>
            </a:endParaRPr>
          </a:p>
        </p:txBody>
      </p:sp>
      <p:pic>
        <p:nvPicPr>
          <p:cNvPr id="53253" name="Picture 7" descr="http://www.patente.it/img/figure/159G.jpg"/>
          <p:cNvPicPr>
            <a:picLocks noChangeAspect="1" noChangeArrowheads="1"/>
          </p:cNvPicPr>
          <p:nvPr/>
        </p:nvPicPr>
        <p:blipFill>
          <a:blip r:embed="rId2"/>
          <a:srcRect/>
          <a:stretch>
            <a:fillRect/>
          </a:stretch>
        </p:blipFill>
        <p:spPr bwMode="auto">
          <a:xfrm>
            <a:off x="142844" y="1714488"/>
            <a:ext cx="2571768" cy="3357586"/>
          </a:xfrm>
          <a:prstGeom prst="rect">
            <a:avLst/>
          </a:prstGeom>
          <a:noFill/>
          <a:ln w="9525">
            <a:noFill/>
            <a:miter lim="800000"/>
            <a:headEnd/>
            <a:tailEnd/>
          </a:ln>
        </p:spPr>
      </p:pic>
      <p:sp>
        <p:nvSpPr>
          <p:cNvPr id="148481" name="Rectangle 1"/>
          <p:cNvSpPr>
            <a:spLocks noChangeArrowheads="1"/>
          </p:cNvSpPr>
          <p:nvPr/>
        </p:nvSpPr>
        <p:spPr bwMode="auto">
          <a:xfrm>
            <a:off x="2714612" y="1142984"/>
            <a:ext cx="621510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Durante il periodo di accensione della </a:t>
            </a:r>
            <a:r>
              <a:rPr kumimoji="0" lang="it-IT" sz="2000" b="0" u="none" strike="noStrike" cap="none" normalizeH="0" baseline="0" dirty="0" smtClean="0">
                <a:ln>
                  <a:noFill/>
                </a:ln>
                <a:solidFill>
                  <a:srgbClr val="00B050"/>
                </a:solidFill>
                <a:effectLst/>
                <a:latin typeface="Arial Black" pitchFamily="34" charset="0"/>
                <a:ea typeface="Times New Roman" pitchFamily="18" charset="0"/>
                <a:cs typeface="Arial" pitchFamily="34" charset="0"/>
              </a:rPr>
              <a:t>luce verde</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i veicoli possono procedere verso tutte le direzioni consentite dalla segnaletica verticale ed orizzontale; </a:t>
            </a:r>
            <a:r>
              <a:rPr kumimoji="0" lang="it-IT" sz="2000" b="0"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in ogni caso i veicoli non possono impegnare l’area di intersezione se i conducenti non hanno la certezza di poterla sgombrare prima dell’accensione della </a:t>
            </a:r>
            <a:r>
              <a:rPr kumimoji="0" lang="it-IT" sz="2000" b="0"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luce rossa</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I conducenti, inoltre, devono dare sempre la precedenza ai pedoni ed ai ciclisti ai quali sia data contemporaneamente via libera e quelli </a:t>
            </a:r>
            <a:r>
              <a:rPr kumimoji="0" lang="it-IT" sz="2000"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«in svolta»</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devono dare la precedenza ai veicoli provenienti da destra ed ai veicoli della corrente di traffico nella quale vanno ad immettersi. </a:t>
            </a:r>
            <a:endParaRPr kumimoji="0" lang="it-IT" sz="20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asellaDiTesto 3"/>
          <p:cNvSpPr txBox="1">
            <a:spLocks noChangeArrowheads="1"/>
          </p:cNvSpPr>
          <p:nvPr/>
        </p:nvSpPr>
        <p:spPr bwMode="auto">
          <a:xfrm>
            <a:off x="642910" y="500042"/>
            <a:ext cx="7920037"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segnali </a:t>
            </a:r>
            <a:r>
              <a:rPr lang="it-IT" sz="3600" b="1" dirty="0" smtClean="0">
                <a:solidFill>
                  <a:schemeClr val="tx1">
                    <a:lumMod val="50000"/>
                    <a:lumOff val="50000"/>
                  </a:schemeClr>
                </a:solidFill>
                <a:latin typeface="Arial Black" pitchFamily="34" charset="0"/>
              </a:rPr>
              <a:t>luminosi</a:t>
            </a:r>
            <a:endParaRPr lang="it-IT" sz="3600" b="1" dirty="0">
              <a:solidFill>
                <a:schemeClr val="tx1">
                  <a:lumMod val="50000"/>
                  <a:lumOff val="50000"/>
                </a:schemeClr>
              </a:solidFill>
              <a:latin typeface="Arial Black" pitchFamily="34" charset="0"/>
            </a:endParaRPr>
          </a:p>
        </p:txBody>
      </p:sp>
      <p:pic>
        <p:nvPicPr>
          <p:cNvPr id="53254" name="Picture 9" descr="http://www.gammadistribuzione.it/foto/DVEM*SEM1001-mini.jpg"/>
          <p:cNvPicPr>
            <a:picLocks noChangeAspect="1" noChangeArrowheads="1"/>
          </p:cNvPicPr>
          <p:nvPr/>
        </p:nvPicPr>
        <p:blipFill>
          <a:blip r:embed="rId2"/>
          <a:srcRect/>
          <a:stretch>
            <a:fillRect/>
          </a:stretch>
        </p:blipFill>
        <p:spPr bwMode="auto">
          <a:xfrm>
            <a:off x="285720" y="1500174"/>
            <a:ext cx="2519489" cy="3786214"/>
          </a:xfrm>
          <a:prstGeom prst="rect">
            <a:avLst/>
          </a:prstGeom>
          <a:noFill/>
          <a:ln w="9525">
            <a:noFill/>
            <a:miter lim="800000"/>
            <a:headEnd/>
            <a:tailEnd/>
          </a:ln>
        </p:spPr>
      </p:pic>
      <p:sp>
        <p:nvSpPr>
          <p:cNvPr id="10" name="Rettangolo 9"/>
          <p:cNvSpPr/>
          <p:nvPr/>
        </p:nvSpPr>
        <p:spPr>
          <a:xfrm>
            <a:off x="2928926" y="1357298"/>
            <a:ext cx="5929354" cy="4154984"/>
          </a:xfrm>
          <a:prstGeom prst="rect">
            <a:avLst/>
          </a:prstGeom>
        </p:spPr>
        <p:txBody>
          <a:bodyPr wrap="square">
            <a:spAutoFit/>
          </a:bodyPr>
          <a:lstStyle/>
          <a:p>
            <a:pPr algn="ctr"/>
            <a:r>
              <a:rPr lang="it-IT" sz="2400" dirty="0" smtClean="0">
                <a:latin typeface="Arial Black" pitchFamily="34" charset="0"/>
              </a:rPr>
              <a:t>Qualora, per avaria o per altre cause, una lanterna semaforica veicolare o semaforo di qualsiasi tipo sia spenta o presenti indicazioni anomale, </a:t>
            </a:r>
            <a:r>
              <a:rPr lang="it-IT" sz="2400" u="sng" dirty="0" smtClean="0">
                <a:latin typeface="Arial Black" pitchFamily="34" charset="0"/>
              </a:rPr>
              <a:t>il conducente ha l’obbligo di procedere a minima velocità e di usare particolare prudenza anche in relazione alla possibilità che verso altre direzioni siano accese luci che consentono il passaggio</a:t>
            </a:r>
            <a:r>
              <a:rPr lang="it-IT" sz="2400" dirty="0" smtClean="0">
                <a:latin typeface="Arial Black" pitchFamily="34" charset="0"/>
              </a:rPr>
              <a:t>. </a:t>
            </a:r>
            <a:endParaRPr lang="it-IT" sz="2400" dirty="0">
              <a:latin typeface="Arial Black" pitchFamily="34"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3"/>
          <p:cNvSpPr txBox="1">
            <a:spLocks noChangeArrowheads="1"/>
          </p:cNvSpPr>
          <p:nvPr/>
        </p:nvSpPr>
        <p:spPr bwMode="auto">
          <a:xfrm>
            <a:off x="684213" y="1052513"/>
            <a:ext cx="7991475" cy="584200"/>
          </a:xfrm>
          <a:prstGeom prst="rect">
            <a:avLst/>
          </a:prstGeom>
          <a:noFill/>
          <a:ln w="9525">
            <a:noFill/>
            <a:miter lim="800000"/>
            <a:headEnd/>
            <a:tailEnd/>
          </a:ln>
        </p:spPr>
        <p:txBody>
          <a:bodyPr>
            <a:spAutoFit/>
          </a:bodyPr>
          <a:lstStyle/>
          <a:p>
            <a:pPr algn="ctr"/>
            <a:r>
              <a:rPr lang="it-IT" sz="3200" b="1">
                <a:solidFill>
                  <a:srgbClr val="FF0000"/>
                </a:solidFill>
                <a:latin typeface="Arial Black" pitchFamily="34" charset="0"/>
              </a:rPr>
              <a:t> </a:t>
            </a:r>
          </a:p>
        </p:txBody>
      </p:sp>
      <p:sp>
        <p:nvSpPr>
          <p:cNvPr id="13317" name="CasellaDiTesto 7"/>
          <p:cNvSpPr txBox="1">
            <a:spLocks noChangeArrowheads="1"/>
          </p:cNvSpPr>
          <p:nvPr/>
        </p:nvSpPr>
        <p:spPr bwMode="auto">
          <a:xfrm>
            <a:off x="0" y="500042"/>
            <a:ext cx="9144000" cy="3416320"/>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Aree private ed aree </a:t>
            </a:r>
            <a:r>
              <a:rPr lang="it-IT" sz="3600" dirty="0" smtClean="0">
                <a:solidFill>
                  <a:schemeClr val="tx1">
                    <a:lumMod val="50000"/>
                    <a:lumOff val="50000"/>
                  </a:schemeClr>
                </a:solidFill>
                <a:latin typeface="Arial Black" pitchFamily="34" charset="0"/>
              </a:rPr>
              <a:t>pubbliche</a:t>
            </a:r>
            <a:endParaRPr lang="it-IT" sz="3600" dirty="0">
              <a:solidFill>
                <a:schemeClr val="tx1">
                  <a:lumMod val="50000"/>
                  <a:lumOff val="50000"/>
                </a:schemeClr>
              </a:solidFill>
              <a:latin typeface="Arial Black" pitchFamily="34" charset="0"/>
            </a:endParaRPr>
          </a:p>
          <a:p>
            <a:pPr algn="ctr"/>
            <a:endParaRPr lang="it-IT" sz="1200" dirty="0">
              <a:solidFill>
                <a:srgbClr val="002060"/>
              </a:solidFill>
              <a:latin typeface="Arial Black" pitchFamily="34" charset="0"/>
            </a:endParaRPr>
          </a:p>
          <a:p>
            <a:pPr algn="ctr"/>
            <a:r>
              <a:rPr lang="it-IT" sz="2400" dirty="0">
                <a:solidFill>
                  <a:srgbClr val="FF0000"/>
                </a:solidFill>
                <a:latin typeface="Arial Black" pitchFamily="34" charset="0"/>
              </a:rPr>
              <a:t>Ai fini dell’applicazione </a:t>
            </a:r>
            <a:r>
              <a:rPr lang="it-IT" sz="2400" dirty="0" smtClean="0">
                <a:solidFill>
                  <a:srgbClr val="002060"/>
                </a:solidFill>
                <a:latin typeface="Arial Black" pitchFamily="34" charset="0"/>
              </a:rPr>
              <a:t>dell’Art</a:t>
            </a:r>
            <a:r>
              <a:rPr lang="it-IT" sz="2400" dirty="0">
                <a:solidFill>
                  <a:srgbClr val="002060"/>
                </a:solidFill>
                <a:latin typeface="Arial Black" pitchFamily="34" charset="0"/>
              </a:rPr>
              <a:t>. </a:t>
            </a:r>
            <a:r>
              <a:rPr lang="it-IT" sz="2400" dirty="0" smtClean="0">
                <a:solidFill>
                  <a:srgbClr val="002060"/>
                </a:solidFill>
                <a:latin typeface="Arial Black" pitchFamily="34" charset="0"/>
              </a:rPr>
              <a:t>2054 C.C. </a:t>
            </a:r>
            <a:r>
              <a:rPr lang="it-IT" sz="2400" dirty="0" smtClean="0">
                <a:solidFill>
                  <a:srgbClr val="FF0000"/>
                </a:solidFill>
                <a:latin typeface="Arial Black" pitchFamily="34" charset="0"/>
              </a:rPr>
              <a:t>è</a:t>
            </a:r>
            <a:endParaRPr lang="it-IT" sz="2400" dirty="0">
              <a:solidFill>
                <a:srgbClr val="FF0000"/>
              </a:solidFill>
              <a:latin typeface="Arial Black" pitchFamily="34" charset="0"/>
            </a:endParaRPr>
          </a:p>
          <a:p>
            <a:pPr algn="ctr"/>
            <a:r>
              <a:rPr lang="it-IT" sz="2400" dirty="0" smtClean="0">
                <a:solidFill>
                  <a:srgbClr val="FF0000"/>
                </a:solidFill>
                <a:latin typeface="Arial Black" pitchFamily="34" charset="0"/>
              </a:rPr>
              <a:t>indifferente la natura pubblica o privata dell’area aperta alla circolazione, mentre </a:t>
            </a:r>
            <a:r>
              <a:rPr lang="it-IT" sz="2400" dirty="0" smtClean="0">
                <a:latin typeface="Arial Black" pitchFamily="34" charset="0"/>
              </a:rPr>
              <a:t>ciò che importa è la facoltà di utilizzo della stessa da parte di un numero indeterminato di persone, anche se non siano titolari di diritti sull’area stessa</a:t>
            </a:r>
            <a:r>
              <a:rPr lang="it-IT" sz="2400" dirty="0" smtClean="0">
                <a:solidFill>
                  <a:srgbClr val="FF0000"/>
                </a:solidFill>
                <a:latin typeface="Arial Black" pitchFamily="34" charset="0"/>
              </a:rPr>
              <a:t>. che si serva di essa col passarvi </a:t>
            </a:r>
            <a:r>
              <a:rPr lang="it-IT" sz="2400" dirty="0" smtClean="0">
                <a:solidFill>
                  <a:srgbClr val="0070C0"/>
                </a:solidFill>
                <a:latin typeface="Arial Black" pitchFamily="34" charset="0"/>
              </a:rPr>
              <a:t>“</a:t>
            </a:r>
            <a:r>
              <a:rPr lang="it-IT" sz="2400" dirty="0" err="1" smtClean="0">
                <a:solidFill>
                  <a:srgbClr val="0070C0"/>
                </a:solidFill>
                <a:latin typeface="Arial Black" pitchFamily="34" charset="0"/>
              </a:rPr>
              <a:t>uti</a:t>
            </a:r>
            <a:r>
              <a:rPr lang="it-IT" sz="2400" dirty="0" smtClean="0">
                <a:solidFill>
                  <a:srgbClr val="0070C0"/>
                </a:solidFill>
                <a:latin typeface="Arial Black" pitchFamily="34" charset="0"/>
              </a:rPr>
              <a:t> </a:t>
            </a:r>
            <a:r>
              <a:rPr lang="it-IT" sz="2400" dirty="0" err="1" smtClean="0">
                <a:solidFill>
                  <a:srgbClr val="0070C0"/>
                </a:solidFill>
                <a:latin typeface="Arial Black" pitchFamily="34" charset="0"/>
              </a:rPr>
              <a:t>cives</a:t>
            </a:r>
            <a:r>
              <a:rPr lang="it-IT" sz="2400" dirty="0" smtClean="0">
                <a:solidFill>
                  <a:srgbClr val="0070C0"/>
                </a:solidFill>
                <a:latin typeface="Arial Black" pitchFamily="34" charset="0"/>
              </a:rPr>
              <a:t>”</a:t>
            </a:r>
            <a:r>
              <a:rPr lang="it-IT" sz="2400" dirty="0" smtClean="0">
                <a:solidFill>
                  <a:srgbClr val="FF0000"/>
                </a:solidFill>
                <a:latin typeface="Arial Black" pitchFamily="34" charset="0"/>
              </a:rPr>
              <a:t> e non </a:t>
            </a:r>
            <a:r>
              <a:rPr lang="it-IT" sz="2400" dirty="0" smtClean="0">
                <a:solidFill>
                  <a:srgbClr val="00B050"/>
                </a:solidFill>
                <a:latin typeface="Arial Black" pitchFamily="34" charset="0"/>
              </a:rPr>
              <a:t>“</a:t>
            </a:r>
            <a:r>
              <a:rPr lang="it-IT" sz="2400" dirty="0" err="1" smtClean="0">
                <a:solidFill>
                  <a:srgbClr val="00B050"/>
                </a:solidFill>
                <a:latin typeface="Arial Black" pitchFamily="34" charset="0"/>
              </a:rPr>
              <a:t>uti</a:t>
            </a:r>
            <a:r>
              <a:rPr lang="it-IT" sz="2400" dirty="0" smtClean="0">
                <a:solidFill>
                  <a:srgbClr val="00B050"/>
                </a:solidFill>
                <a:latin typeface="Arial Black" pitchFamily="34" charset="0"/>
              </a:rPr>
              <a:t> </a:t>
            </a:r>
            <a:r>
              <a:rPr lang="it-IT" sz="2400" dirty="0" err="1" smtClean="0">
                <a:solidFill>
                  <a:srgbClr val="00B050"/>
                </a:solidFill>
                <a:latin typeface="Arial Black" pitchFamily="34" charset="0"/>
              </a:rPr>
              <a:t>singuli</a:t>
            </a:r>
            <a:r>
              <a:rPr lang="it-IT" sz="2400" dirty="0" smtClean="0">
                <a:solidFill>
                  <a:srgbClr val="00B050"/>
                </a:solidFill>
                <a:latin typeface="Arial Black" pitchFamily="34" charset="0"/>
              </a:rPr>
              <a:t>”</a:t>
            </a:r>
            <a:r>
              <a:rPr lang="it-IT" sz="2400" dirty="0" smtClean="0">
                <a:solidFill>
                  <a:srgbClr val="FF0000"/>
                </a:solidFill>
                <a:latin typeface="Arial Black" pitchFamily="34" charset="0"/>
              </a:rPr>
              <a:t>.</a:t>
            </a:r>
            <a:endParaRPr lang="it-IT" sz="2400" dirty="0">
              <a:solidFill>
                <a:srgbClr val="FF0000"/>
              </a:solidFill>
              <a:latin typeface="Arial Black" pitchFamily="34" charset="0"/>
            </a:endParaRPr>
          </a:p>
        </p:txBody>
      </p:sp>
      <p:pic>
        <p:nvPicPr>
          <p:cNvPr id="13318" name="Picture 7" descr="http://4.bp.blogspot.com/_DGRqHtm3w9c/SWt-WKCWIkI/AAAAAAAAAmM/fzz3X6Dm_6U/s320/Piazza+S.+Ponziano+2.jpg"/>
          <p:cNvPicPr>
            <a:picLocks noChangeAspect="1" noChangeArrowheads="1"/>
          </p:cNvPicPr>
          <p:nvPr/>
        </p:nvPicPr>
        <p:blipFill>
          <a:blip r:embed="rId2"/>
          <a:srcRect/>
          <a:stretch>
            <a:fillRect/>
          </a:stretch>
        </p:blipFill>
        <p:spPr bwMode="auto">
          <a:xfrm>
            <a:off x="4929191" y="3929067"/>
            <a:ext cx="2357454" cy="1945784"/>
          </a:xfrm>
          <a:prstGeom prst="rect">
            <a:avLst/>
          </a:prstGeom>
          <a:noFill/>
          <a:ln w="9525">
            <a:noFill/>
            <a:miter lim="800000"/>
            <a:headEnd/>
            <a:tailEnd/>
          </a:ln>
        </p:spPr>
      </p:pic>
      <p:pic>
        <p:nvPicPr>
          <p:cNvPr id="13319" name="Picture 9" descr="http://www.rimborsi.eu/images/p014_1_01.jpg"/>
          <p:cNvPicPr>
            <a:picLocks noChangeAspect="1" noChangeArrowheads="1"/>
          </p:cNvPicPr>
          <p:nvPr/>
        </p:nvPicPr>
        <p:blipFill>
          <a:blip r:embed="rId3"/>
          <a:srcRect/>
          <a:stretch>
            <a:fillRect/>
          </a:stretch>
        </p:blipFill>
        <p:spPr bwMode="auto">
          <a:xfrm>
            <a:off x="2187735" y="3929066"/>
            <a:ext cx="2306609" cy="1942155"/>
          </a:xfrm>
          <a:prstGeom prst="rect">
            <a:avLst/>
          </a:prstGeom>
          <a:noFill/>
          <a:ln w="9525">
            <a:noFill/>
            <a:miter lim="800000"/>
            <a:headEnd/>
            <a:tailEnd/>
          </a:ln>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asellaDiTesto 3"/>
          <p:cNvSpPr txBox="1">
            <a:spLocks noChangeArrowheads="1"/>
          </p:cNvSpPr>
          <p:nvPr/>
        </p:nvSpPr>
        <p:spPr bwMode="auto">
          <a:xfrm>
            <a:off x="571472" y="500042"/>
            <a:ext cx="7920037" cy="646331"/>
          </a:xfrm>
          <a:prstGeom prst="rect">
            <a:avLst/>
          </a:prstGeom>
          <a:noFill/>
          <a:ln w="9525">
            <a:noFill/>
            <a:miter lim="800000"/>
            <a:headEnd/>
            <a:tailEnd/>
          </a:ln>
        </p:spPr>
        <p:txBody>
          <a:bodyPr>
            <a:spAutoFit/>
          </a:bodyPr>
          <a:lstStyle/>
          <a:p>
            <a:pPr algn="ctr"/>
            <a:r>
              <a:rPr lang="it-IT" sz="3600" b="1" dirty="0" smtClean="0">
                <a:solidFill>
                  <a:schemeClr val="tx1">
                    <a:lumMod val="50000"/>
                    <a:lumOff val="50000"/>
                  </a:schemeClr>
                </a:solidFill>
                <a:latin typeface="Arial Black" pitchFamily="34" charset="0"/>
              </a:rPr>
              <a:t>Gli agenti del traffico</a:t>
            </a:r>
            <a:endParaRPr lang="it-IT" sz="3600" b="1" dirty="0">
              <a:solidFill>
                <a:schemeClr val="tx1">
                  <a:lumMod val="50000"/>
                  <a:lumOff val="50000"/>
                </a:schemeClr>
              </a:solidFill>
              <a:latin typeface="Arial Black" pitchFamily="34" charset="0"/>
            </a:endParaRPr>
          </a:p>
        </p:txBody>
      </p:sp>
      <p:sp>
        <p:nvSpPr>
          <p:cNvPr id="8" name="Rettangolo 7"/>
          <p:cNvSpPr/>
          <p:nvPr/>
        </p:nvSpPr>
        <p:spPr>
          <a:xfrm>
            <a:off x="2143108" y="1142984"/>
            <a:ext cx="7000892" cy="4893647"/>
          </a:xfrm>
          <a:prstGeom prst="rect">
            <a:avLst/>
          </a:prstGeom>
        </p:spPr>
        <p:txBody>
          <a:bodyPr wrap="square">
            <a:spAutoFit/>
          </a:bodyPr>
          <a:lstStyle/>
          <a:p>
            <a:pPr algn="ctr"/>
            <a:r>
              <a:rPr lang="it-IT" sz="2400" dirty="0" smtClean="0">
                <a:latin typeface="Arial Black" pitchFamily="34" charset="0"/>
              </a:rPr>
              <a:t>Un ulteriore tipo di segnalazione sono le indicazioni fornite mediante il movimento della braccia da parte degli </a:t>
            </a:r>
            <a:r>
              <a:rPr lang="it-IT" sz="2400" i="1" dirty="0" smtClean="0">
                <a:latin typeface="Arial Black" pitchFamily="34" charset="0"/>
              </a:rPr>
              <a:t>«agenti del traffico»</a:t>
            </a:r>
            <a:r>
              <a:rPr lang="it-IT" sz="2400" dirty="0" smtClean="0">
                <a:latin typeface="Arial Black" pitchFamily="34" charset="0"/>
              </a:rPr>
              <a:t> (indicate nell’</a:t>
            </a:r>
            <a:r>
              <a:rPr lang="it-IT" sz="2400" dirty="0" smtClean="0">
                <a:solidFill>
                  <a:srgbClr val="FF0000"/>
                </a:solidFill>
                <a:latin typeface="Arial Black" pitchFamily="34" charset="0"/>
              </a:rPr>
              <a:t>art. 43 C.d.S.</a:t>
            </a:r>
            <a:r>
              <a:rPr lang="it-IT" sz="2400" dirty="0" smtClean="0">
                <a:latin typeface="Arial Black" pitchFamily="34" charset="0"/>
              </a:rPr>
              <a:t>). In tale norma è precisato che gli utenti della strada sono tenuti ad ottemperare </a:t>
            </a:r>
            <a:r>
              <a:rPr lang="it-IT" sz="2400" i="1" dirty="0" smtClean="0">
                <a:latin typeface="Arial Black" pitchFamily="34" charset="0"/>
              </a:rPr>
              <a:t>«senza indugio»</a:t>
            </a:r>
            <a:r>
              <a:rPr lang="it-IT" sz="2400" dirty="0" smtClean="0">
                <a:latin typeface="Arial Black" pitchFamily="34" charset="0"/>
              </a:rPr>
              <a:t> alle segnalazioni degli agenti, le cui prescrizioni -fornite mediante segnalazioni eseguite dagli agenti stessi- annullano ogni altra prescrizione data a mezzo della segnaletica stradale ovvero delle norme di circolazione.</a:t>
            </a:r>
            <a:endParaRPr lang="it-IT" sz="2400" dirty="0">
              <a:latin typeface="Arial Black" pitchFamily="34" charset="0"/>
            </a:endParaRPr>
          </a:p>
        </p:txBody>
      </p:sp>
      <p:pic>
        <p:nvPicPr>
          <p:cNvPr id="32772" name="Picture 4" descr="http://www.educazionestradale.info/error.gif"/>
          <p:cNvPicPr>
            <a:picLocks noChangeAspect="1" noChangeArrowheads="1"/>
          </p:cNvPicPr>
          <p:nvPr/>
        </p:nvPicPr>
        <p:blipFill>
          <a:blip r:embed="rId2"/>
          <a:srcRect/>
          <a:stretch>
            <a:fillRect/>
          </a:stretch>
        </p:blipFill>
        <p:spPr bwMode="auto">
          <a:xfrm>
            <a:off x="0" y="1428736"/>
            <a:ext cx="2209800" cy="3609976"/>
          </a:xfrm>
          <a:prstGeom prst="rect">
            <a:avLst/>
          </a:prstGeom>
          <a:noFill/>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asellaDiTesto 3"/>
          <p:cNvSpPr txBox="1">
            <a:spLocks noChangeArrowheads="1"/>
          </p:cNvSpPr>
          <p:nvPr/>
        </p:nvSpPr>
        <p:spPr bwMode="auto">
          <a:xfrm>
            <a:off x="642910" y="500042"/>
            <a:ext cx="7920037" cy="646331"/>
          </a:xfrm>
          <a:prstGeom prst="rect">
            <a:avLst/>
          </a:prstGeom>
          <a:noFill/>
          <a:ln w="9525">
            <a:noFill/>
            <a:miter lim="800000"/>
            <a:headEnd/>
            <a:tailEnd/>
          </a:ln>
        </p:spPr>
        <p:txBody>
          <a:bodyPr>
            <a:spAutoFit/>
          </a:bodyPr>
          <a:lstStyle/>
          <a:p>
            <a:pPr algn="ctr"/>
            <a:r>
              <a:rPr lang="it-IT" sz="3600" b="1" dirty="0" smtClean="0">
                <a:solidFill>
                  <a:schemeClr val="tx1">
                    <a:lumMod val="50000"/>
                    <a:lumOff val="50000"/>
                  </a:schemeClr>
                </a:solidFill>
                <a:latin typeface="Arial Black" pitchFamily="34" charset="0"/>
              </a:rPr>
              <a:t>Gli agenti del traffico</a:t>
            </a:r>
            <a:endParaRPr lang="it-IT" sz="3600" b="1" dirty="0">
              <a:solidFill>
                <a:schemeClr val="tx1">
                  <a:lumMod val="50000"/>
                  <a:lumOff val="50000"/>
                </a:schemeClr>
              </a:solidFill>
              <a:latin typeface="Arial Black" pitchFamily="34" charset="0"/>
            </a:endParaRPr>
          </a:p>
        </p:txBody>
      </p:sp>
      <p:sp>
        <p:nvSpPr>
          <p:cNvPr id="7" name="Rettangolo 6"/>
          <p:cNvSpPr/>
          <p:nvPr/>
        </p:nvSpPr>
        <p:spPr>
          <a:xfrm>
            <a:off x="214282" y="1214422"/>
            <a:ext cx="6429420" cy="4524315"/>
          </a:xfrm>
          <a:prstGeom prst="rect">
            <a:avLst/>
          </a:prstGeom>
        </p:spPr>
        <p:txBody>
          <a:bodyPr wrap="square">
            <a:spAutoFit/>
          </a:bodyPr>
          <a:lstStyle/>
          <a:p>
            <a:pPr algn="ctr"/>
            <a:r>
              <a:rPr lang="it-IT" sz="2400" dirty="0" smtClean="0">
                <a:latin typeface="Arial Black" pitchFamily="34" charset="0"/>
              </a:rPr>
              <a:t>Tra le facoltà degli agenti del traffico -per esigenze connesse con la fluidità o con la sicurezza della circolazione- vi è quella di far </a:t>
            </a:r>
            <a:r>
              <a:rPr lang="it-IT" sz="2400" i="1" dirty="0" smtClean="0">
                <a:latin typeface="Arial Black" pitchFamily="34" charset="0"/>
              </a:rPr>
              <a:t>«accelerare o rallentare la marcia dei veicoli, fermare o dirottare correnti veicolari o singoli veicoli, nonché dare altri ordini necessari a risolvere situazioni contingenti, anche se in contrasto con la segnaletica esistente, ovvero con le norme di circolazione»</a:t>
            </a:r>
            <a:r>
              <a:rPr lang="it-IT" sz="2400" dirty="0" smtClean="0">
                <a:latin typeface="Arial Black" pitchFamily="34" charset="0"/>
              </a:rPr>
              <a:t>.</a:t>
            </a:r>
            <a:endParaRPr lang="it-IT" sz="2400" dirty="0">
              <a:latin typeface="Arial Black" pitchFamily="34" charset="0"/>
            </a:endParaRPr>
          </a:p>
        </p:txBody>
      </p:sp>
      <p:pic>
        <p:nvPicPr>
          <p:cNvPr id="31746" name="Picture 2" descr="http://www.educazionestradale.info/Copia%20di%20sem11.jpg"/>
          <p:cNvPicPr>
            <a:picLocks noChangeAspect="1" noChangeArrowheads="1"/>
          </p:cNvPicPr>
          <p:nvPr/>
        </p:nvPicPr>
        <p:blipFill>
          <a:blip r:embed="rId2"/>
          <a:srcRect/>
          <a:stretch>
            <a:fillRect/>
          </a:stretch>
        </p:blipFill>
        <p:spPr bwMode="auto">
          <a:xfrm>
            <a:off x="6572264" y="1214421"/>
            <a:ext cx="1292095" cy="1361139"/>
          </a:xfrm>
          <a:prstGeom prst="rect">
            <a:avLst/>
          </a:prstGeom>
          <a:noFill/>
        </p:spPr>
      </p:pic>
      <p:pic>
        <p:nvPicPr>
          <p:cNvPr id="31748" name="Picture 4" descr="http://www.educazionestradale.info/Copia%20di%20sem12.jpg"/>
          <p:cNvPicPr>
            <a:picLocks noChangeAspect="1" noChangeArrowheads="1"/>
          </p:cNvPicPr>
          <p:nvPr/>
        </p:nvPicPr>
        <p:blipFill>
          <a:blip r:embed="rId3"/>
          <a:srcRect/>
          <a:stretch>
            <a:fillRect/>
          </a:stretch>
        </p:blipFill>
        <p:spPr bwMode="auto">
          <a:xfrm>
            <a:off x="7858148" y="2357430"/>
            <a:ext cx="1143008" cy="1204086"/>
          </a:xfrm>
          <a:prstGeom prst="rect">
            <a:avLst/>
          </a:prstGeom>
          <a:noFill/>
        </p:spPr>
      </p:pic>
      <p:pic>
        <p:nvPicPr>
          <p:cNvPr id="31750" name="Picture 6" descr="http://www.educazionestradale.info/Copia%20di%20sem13.jpg"/>
          <p:cNvPicPr>
            <a:picLocks noChangeAspect="1" noChangeArrowheads="1"/>
          </p:cNvPicPr>
          <p:nvPr/>
        </p:nvPicPr>
        <p:blipFill>
          <a:blip r:embed="rId4"/>
          <a:srcRect/>
          <a:stretch>
            <a:fillRect/>
          </a:stretch>
        </p:blipFill>
        <p:spPr bwMode="auto">
          <a:xfrm>
            <a:off x="6572264" y="3429000"/>
            <a:ext cx="1266825" cy="1228726"/>
          </a:xfrm>
          <a:prstGeom prst="rect">
            <a:avLst/>
          </a:prstGeom>
          <a:noFill/>
        </p:spPr>
      </p:pic>
      <p:pic>
        <p:nvPicPr>
          <p:cNvPr id="31752" name="Picture 8" descr="http://www.educazionestradale.info/Copia%20di%20sem14.jpg"/>
          <p:cNvPicPr>
            <a:picLocks noChangeAspect="1" noChangeArrowheads="1"/>
          </p:cNvPicPr>
          <p:nvPr/>
        </p:nvPicPr>
        <p:blipFill>
          <a:blip r:embed="rId5"/>
          <a:srcRect/>
          <a:stretch>
            <a:fillRect/>
          </a:stretch>
        </p:blipFill>
        <p:spPr bwMode="auto">
          <a:xfrm>
            <a:off x="7786710" y="4429132"/>
            <a:ext cx="1200150" cy="1219201"/>
          </a:xfrm>
          <a:prstGeom prst="rect">
            <a:avLst/>
          </a:prstGeom>
          <a:noFill/>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asellaDiTesto 3"/>
          <p:cNvSpPr txBox="1">
            <a:spLocks noChangeArrowheads="1"/>
          </p:cNvSpPr>
          <p:nvPr/>
        </p:nvSpPr>
        <p:spPr bwMode="auto">
          <a:xfrm>
            <a:off x="642910" y="500042"/>
            <a:ext cx="7920037"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passaggi a </a:t>
            </a:r>
            <a:r>
              <a:rPr lang="it-IT" sz="3600" b="1" dirty="0" smtClean="0">
                <a:solidFill>
                  <a:schemeClr val="tx1">
                    <a:lumMod val="50000"/>
                    <a:lumOff val="50000"/>
                  </a:schemeClr>
                </a:solidFill>
                <a:latin typeface="Arial Black" pitchFamily="34" charset="0"/>
              </a:rPr>
              <a:t>livello</a:t>
            </a:r>
            <a:endParaRPr lang="it-IT" sz="3600" b="1" dirty="0">
              <a:solidFill>
                <a:schemeClr val="tx1">
                  <a:lumMod val="50000"/>
                  <a:lumOff val="50000"/>
                </a:schemeClr>
              </a:solidFill>
              <a:latin typeface="Arial Black" pitchFamily="34" charset="0"/>
            </a:endParaRPr>
          </a:p>
        </p:txBody>
      </p:sp>
      <p:pic>
        <p:nvPicPr>
          <p:cNvPr id="55301" name="Picture 2" descr="http://stradeferrate.blogosfere.it/images/passaggioa%20livelloclip.jpg"/>
          <p:cNvPicPr>
            <a:picLocks noChangeAspect="1" noChangeArrowheads="1"/>
          </p:cNvPicPr>
          <p:nvPr/>
        </p:nvPicPr>
        <p:blipFill>
          <a:blip r:embed="rId2"/>
          <a:srcRect/>
          <a:stretch>
            <a:fillRect/>
          </a:stretch>
        </p:blipFill>
        <p:spPr bwMode="auto">
          <a:xfrm>
            <a:off x="2428860" y="3929066"/>
            <a:ext cx="4423056" cy="1926071"/>
          </a:xfrm>
          <a:prstGeom prst="rect">
            <a:avLst/>
          </a:prstGeom>
          <a:noFill/>
          <a:ln w="9525">
            <a:noFill/>
            <a:miter lim="800000"/>
            <a:headEnd/>
            <a:tailEnd/>
          </a:ln>
        </p:spPr>
      </p:pic>
      <p:sp>
        <p:nvSpPr>
          <p:cNvPr id="7" name="Rettangolo 6"/>
          <p:cNvSpPr/>
          <p:nvPr/>
        </p:nvSpPr>
        <p:spPr>
          <a:xfrm>
            <a:off x="357158" y="1285860"/>
            <a:ext cx="8501122" cy="2677656"/>
          </a:xfrm>
          <a:prstGeom prst="rect">
            <a:avLst/>
          </a:prstGeom>
        </p:spPr>
        <p:txBody>
          <a:bodyPr wrap="square">
            <a:spAutoFit/>
          </a:bodyPr>
          <a:lstStyle/>
          <a:p>
            <a:pPr algn="ctr"/>
            <a:r>
              <a:rPr lang="it-IT" sz="2400" dirty="0" smtClean="0">
                <a:latin typeface="Arial Black" pitchFamily="34" charset="0"/>
              </a:rPr>
              <a:t>In corrispondenza dei </a:t>
            </a:r>
            <a:r>
              <a:rPr lang="it-IT" sz="2400" dirty="0" smtClean="0">
                <a:solidFill>
                  <a:srgbClr val="FF0000"/>
                </a:solidFill>
                <a:latin typeface="Arial Black" pitchFamily="34" charset="0"/>
              </a:rPr>
              <a:t>passaggi a livello con barriere</a:t>
            </a:r>
            <a:r>
              <a:rPr lang="it-IT" sz="2400" dirty="0" smtClean="0">
                <a:latin typeface="Arial Black" pitchFamily="34" charset="0"/>
              </a:rPr>
              <a:t> può essere collocato, a destra della strada, un dispositivo ad una luce rossa fissa, posto a cura e spese dell’esercente la ferrovia, il quale avverta in tempo utile della chiusura delle barriere, integrato da altro dispositivo di segnalazione acustica.</a:t>
            </a:r>
            <a:endParaRPr lang="it-IT" sz="2400" dirty="0">
              <a:latin typeface="Arial Black" pitchFamily="34"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asellaDiTesto 3"/>
          <p:cNvSpPr txBox="1">
            <a:spLocks noChangeArrowheads="1"/>
          </p:cNvSpPr>
          <p:nvPr/>
        </p:nvSpPr>
        <p:spPr bwMode="auto">
          <a:xfrm>
            <a:off x="642910" y="500042"/>
            <a:ext cx="7920037"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passaggi a </a:t>
            </a:r>
            <a:r>
              <a:rPr lang="it-IT" sz="3600" b="1" dirty="0" smtClean="0">
                <a:solidFill>
                  <a:schemeClr val="tx1">
                    <a:lumMod val="50000"/>
                    <a:lumOff val="50000"/>
                  </a:schemeClr>
                </a:solidFill>
                <a:latin typeface="Arial Black" pitchFamily="34" charset="0"/>
              </a:rPr>
              <a:t>livello</a:t>
            </a:r>
            <a:endParaRPr lang="it-IT" sz="3600" b="1" dirty="0">
              <a:solidFill>
                <a:schemeClr val="tx1">
                  <a:lumMod val="50000"/>
                  <a:lumOff val="50000"/>
                </a:schemeClr>
              </a:solidFill>
              <a:latin typeface="Arial Black" pitchFamily="34" charset="0"/>
            </a:endParaRPr>
          </a:p>
        </p:txBody>
      </p:sp>
      <p:sp>
        <p:nvSpPr>
          <p:cNvPr id="7" name="Rettangolo 6"/>
          <p:cNvSpPr/>
          <p:nvPr/>
        </p:nvSpPr>
        <p:spPr>
          <a:xfrm>
            <a:off x="214282" y="1285860"/>
            <a:ext cx="5357850" cy="4524315"/>
          </a:xfrm>
          <a:prstGeom prst="rect">
            <a:avLst/>
          </a:prstGeom>
        </p:spPr>
        <p:txBody>
          <a:bodyPr wrap="square">
            <a:spAutoFit/>
          </a:bodyPr>
          <a:lstStyle/>
          <a:p>
            <a:pPr algn="ctr"/>
            <a:r>
              <a:rPr lang="it-IT" sz="2400" dirty="0" smtClean="0">
                <a:latin typeface="Arial Black" pitchFamily="34" charset="0"/>
              </a:rPr>
              <a:t>Prima di impegnare un passaggio a livello senza barriere o semibarriere, gli utenti della strada devono assicurarsi, in prossimità delle segnalazioni previste, che nessun treno sia in vista e in caso affermativo sono tenuti ad </a:t>
            </a:r>
            <a:r>
              <a:rPr lang="it-IT" sz="2400" i="1" dirty="0" smtClean="0">
                <a:latin typeface="Arial Black" pitchFamily="34" charset="0"/>
              </a:rPr>
              <a:t>«attraversare rapidamente i binari»</a:t>
            </a:r>
            <a:r>
              <a:rPr lang="it-IT" sz="2400" dirty="0" smtClean="0">
                <a:latin typeface="Arial Black" pitchFamily="34" charset="0"/>
              </a:rPr>
              <a:t> e, in caso contrario, devono </a:t>
            </a:r>
            <a:r>
              <a:rPr lang="it-IT" sz="2400" i="1" dirty="0" smtClean="0">
                <a:latin typeface="Arial Black" pitchFamily="34" charset="0"/>
              </a:rPr>
              <a:t>«fermarsi senza impegnarli»</a:t>
            </a:r>
            <a:r>
              <a:rPr lang="it-IT" sz="2400" dirty="0" smtClean="0">
                <a:latin typeface="Arial Black" pitchFamily="34" charset="0"/>
              </a:rPr>
              <a:t>.</a:t>
            </a:r>
            <a:endParaRPr lang="it-IT" sz="2400" dirty="0">
              <a:latin typeface="Arial Black" pitchFamily="34" charset="0"/>
            </a:endParaRPr>
          </a:p>
        </p:txBody>
      </p:sp>
      <p:pic>
        <p:nvPicPr>
          <p:cNvPr id="29700" name="Picture 4" descr="http://www.toytrains.it/pics/marklin/zoom/74920.jpg"/>
          <p:cNvPicPr>
            <a:picLocks noChangeAspect="1" noChangeArrowheads="1"/>
          </p:cNvPicPr>
          <p:nvPr/>
        </p:nvPicPr>
        <p:blipFill>
          <a:blip r:embed="rId2"/>
          <a:srcRect/>
          <a:stretch>
            <a:fillRect/>
          </a:stretch>
        </p:blipFill>
        <p:spPr bwMode="auto">
          <a:xfrm>
            <a:off x="5572131" y="1500174"/>
            <a:ext cx="3311541" cy="4000528"/>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asellaDiTesto 3"/>
          <p:cNvSpPr txBox="1">
            <a:spLocks noChangeArrowheads="1"/>
          </p:cNvSpPr>
          <p:nvPr/>
        </p:nvSpPr>
        <p:spPr bwMode="auto">
          <a:xfrm>
            <a:off x="642910" y="500042"/>
            <a:ext cx="7920037"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passaggi a </a:t>
            </a:r>
            <a:r>
              <a:rPr lang="it-IT" sz="3600" b="1" dirty="0" smtClean="0">
                <a:solidFill>
                  <a:schemeClr val="tx1">
                    <a:lumMod val="50000"/>
                    <a:lumOff val="50000"/>
                  </a:schemeClr>
                </a:solidFill>
                <a:latin typeface="Arial Black" pitchFamily="34" charset="0"/>
              </a:rPr>
              <a:t>livello</a:t>
            </a:r>
            <a:endParaRPr lang="it-IT" sz="3600" b="1" dirty="0">
              <a:solidFill>
                <a:schemeClr val="tx1">
                  <a:lumMod val="50000"/>
                  <a:lumOff val="50000"/>
                </a:schemeClr>
              </a:solidFill>
              <a:latin typeface="Arial Black" pitchFamily="34" charset="0"/>
            </a:endParaRPr>
          </a:p>
        </p:txBody>
      </p:sp>
      <p:sp>
        <p:nvSpPr>
          <p:cNvPr id="7" name="Rettangolo 6"/>
          <p:cNvSpPr/>
          <p:nvPr/>
        </p:nvSpPr>
        <p:spPr>
          <a:xfrm>
            <a:off x="3786182" y="1124744"/>
            <a:ext cx="5143536" cy="4893647"/>
          </a:xfrm>
          <a:prstGeom prst="rect">
            <a:avLst/>
          </a:prstGeom>
        </p:spPr>
        <p:txBody>
          <a:bodyPr wrap="square">
            <a:spAutoFit/>
          </a:bodyPr>
          <a:lstStyle/>
          <a:p>
            <a:pPr algn="ctr"/>
            <a:r>
              <a:rPr lang="it-IT" sz="2400" dirty="0" smtClean="0">
                <a:latin typeface="Arial Black" pitchFamily="34" charset="0"/>
              </a:rPr>
              <a:t>Gli utenti della strada </a:t>
            </a:r>
            <a:r>
              <a:rPr lang="it-IT" sz="2400" u="sng" dirty="0" smtClean="0">
                <a:solidFill>
                  <a:srgbClr val="FF0000"/>
                </a:solidFill>
                <a:latin typeface="Arial Black" pitchFamily="34" charset="0"/>
              </a:rPr>
              <a:t>non devono attraversare un passaggio a livello</a:t>
            </a:r>
            <a:r>
              <a:rPr lang="it-IT" sz="2400" dirty="0" smtClean="0">
                <a:latin typeface="Arial Black" pitchFamily="34" charset="0"/>
              </a:rPr>
              <a:t> quando le barriere o le semibarriere siano chiuse o stiano per chiudersi, quando siano in movimento di apertura, quando siano in funzione i dispositivi di segnalazione luminosa o acustica e quando siano in funzione i mezzi sostitutivi delle barriere o semibarriere.</a:t>
            </a:r>
            <a:endParaRPr lang="it-IT" sz="2400" dirty="0">
              <a:latin typeface="Arial Black" pitchFamily="34" charset="0"/>
            </a:endParaRPr>
          </a:p>
        </p:txBody>
      </p:sp>
      <p:pic>
        <p:nvPicPr>
          <p:cNvPr id="8" name="Picture 2" descr="http://www.romagnaoggi.it/public/images/passaggio_a_livello_250.jpg"/>
          <p:cNvPicPr>
            <a:picLocks noChangeAspect="1" noChangeArrowheads="1"/>
          </p:cNvPicPr>
          <p:nvPr/>
        </p:nvPicPr>
        <p:blipFill>
          <a:blip r:embed="rId2"/>
          <a:srcRect/>
          <a:stretch>
            <a:fillRect/>
          </a:stretch>
        </p:blipFill>
        <p:spPr bwMode="auto">
          <a:xfrm>
            <a:off x="142844" y="1428736"/>
            <a:ext cx="3707334" cy="3786214"/>
          </a:xfrm>
          <a:prstGeom prst="rect">
            <a:avLst/>
          </a:prstGeom>
          <a:noFill/>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asellaDiTesto 3"/>
          <p:cNvSpPr txBox="1">
            <a:spLocks noChangeArrowheads="1"/>
          </p:cNvSpPr>
          <p:nvPr/>
        </p:nvSpPr>
        <p:spPr bwMode="auto">
          <a:xfrm>
            <a:off x="642910" y="332656"/>
            <a:ext cx="7920037"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passaggi a </a:t>
            </a:r>
            <a:r>
              <a:rPr lang="it-IT" sz="3600" b="1" dirty="0" smtClean="0">
                <a:solidFill>
                  <a:schemeClr val="tx1">
                    <a:lumMod val="50000"/>
                    <a:lumOff val="50000"/>
                  </a:schemeClr>
                </a:solidFill>
                <a:latin typeface="Arial Black" pitchFamily="34" charset="0"/>
              </a:rPr>
              <a:t>livello</a:t>
            </a:r>
            <a:endParaRPr lang="it-IT" sz="3600" b="1" dirty="0">
              <a:solidFill>
                <a:schemeClr val="tx1">
                  <a:lumMod val="50000"/>
                  <a:lumOff val="50000"/>
                </a:schemeClr>
              </a:solidFill>
              <a:latin typeface="Arial Black" pitchFamily="34" charset="0"/>
            </a:endParaRPr>
          </a:p>
        </p:txBody>
      </p:sp>
      <p:sp>
        <p:nvSpPr>
          <p:cNvPr id="7" name="Rettangolo 6"/>
          <p:cNvSpPr/>
          <p:nvPr/>
        </p:nvSpPr>
        <p:spPr>
          <a:xfrm>
            <a:off x="2643174" y="1052736"/>
            <a:ext cx="6286544" cy="4893647"/>
          </a:xfrm>
          <a:prstGeom prst="rect">
            <a:avLst/>
          </a:prstGeom>
        </p:spPr>
        <p:txBody>
          <a:bodyPr wrap="square">
            <a:spAutoFit/>
          </a:bodyPr>
          <a:lstStyle/>
          <a:p>
            <a:pPr algn="ctr"/>
            <a:r>
              <a:rPr lang="it-IT" sz="2400" dirty="0" smtClean="0">
                <a:latin typeface="Arial Black" pitchFamily="34" charset="0"/>
              </a:rPr>
              <a:t>Gli utenti della strada devono, altresì, sgombrare </a:t>
            </a:r>
            <a:r>
              <a:rPr lang="it-IT" sz="2400" i="1" dirty="0" smtClean="0">
                <a:latin typeface="Arial Black" pitchFamily="34" charset="0"/>
              </a:rPr>
              <a:t>«sollecitamente»</a:t>
            </a:r>
            <a:r>
              <a:rPr lang="it-IT" sz="2400" dirty="0" smtClean="0">
                <a:latin typeface="Arial Black" pitchFamily="34" charset="0"/>
              </a:rPr>
              <a:t> in prossimità di un il passaggio a livello ed </a:t>
            </a:r>
            <a:r>
              <a:rPr lang="it-IT" sz="2400" dirty="0" smtClean="0">
                <a:solidFill>
                  <a:srgbClr val="FF0000"/>
                </a:solidFill>
                <a:latin typeface="Arial Black" pitchFamily="34" charset="0"/>
              </a:rPr>
              <a:t>in caso di arresto forzato del veicolo</a:t>
            </a:r>
            <a:r>
              <a:rPr lang="it-IT" sz="2400" dirty="0" smtClean="0">
                <a:latin typeface="Arial Black" pitchFamily="34" charset="0"/>
              </a:rPr>
              <a:t> il conducente deve cercare di portarlo fuori dei binari o, in caso di materiale impossibilità, deve fare tutto quanto gli è possibile per evitare ogni pericolo per le persone, nonché fare in modo che i conducenti dei veicoli su rotaia siano avvisati in tempo utile dell’esistenza del pericolo.</a:t>
            </a:r>
            <a:endParaRPr lang="it-IT" sz="2400" dirty="0">
              <a:latin typeface="Arial Black" pitchFamily="34" charset="0"/>
            </a:endParaRPr>
          </a:p>
        </p:txBody>
      </p:sp>
      <p:pic>
        <p:nvPicPr>
          <p:cNvPr id="27650" name="Picture 2" descr="http://www.comune.mogoro.or.it/moguru/export/sites/default/italiano/Sinistra/Community/EducazioneStradale/Immagini/treno2.gif"/>
          <p:cNvPicPr>
            <a:picLocks noChangeAspect="1" noChangeArrowheads="1"/>
          </p:cNvPicPr>
          <p:nvPr/>
        </p:nvPicPr>
        <p:blipFill>
          <a:blip r:embed="rId2"/>
          <a:srcRect/>
          <a:stretch>
            <a:fillRect/>
          </a:stretch>
        </p:blipFill>
        <p:spPr bwMode="auto">
          <a:xfrm>
            <a:off x="214282" y="4286256"/>
            <a:ext cx="2434893" cy="857256"/>
          </a:xfrm>
          <a:prstGeom prst="rect">
            <a:avLst/>
          </a:prstGeom>
          <a:noFill/>
        </p:spPr>
      </p:pic>
      <p:pic>
        <p:nvPicPr>
          <p:cNvPr id="27652" name="Picture 4" descr="http://www.icfelino.it/temporanei/Patentino/162.bmp"/>
          <p:cNvPicPr>
            <a:picLocks noChangeAspect="1" noChangeArrowheads="1"/>
          </p:cNvPicPr>
          <p:nvPr/>
        </p:nvPicPr>
        <p:blipFill>
          <a:blip r:embed="rId3"/>
          <a:srcRect/>
          <a:stretch>
            <a:fillRect/>
          </a:stretch>
        </p:blipFill>
        <p:spPr bwMode="auto">
          <a:xfrm>
            <a:off x="214282" y="1643050"/>
            <a:ext cx="2442536" cy="2428892"/>
          </a:xfrm>
          <a:prstGeom prst="rect">
            <a:avLst/>
          </a:prstGeom>
          <a:noFill/>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asellaDiTesto 3"/>
          <p:cNvSpPr txBox="1">
            <a:spLocks noChangeArrowheads="1"/>
          </p:cNvSpPr>
          <p:nvPr/>
        </p:nvSpPr>
        <p:spPr bwMode="auto">
          <a:xfrm>
            <a:off x="0" y="500042"/>
            <a:ext cx="9144000" cy="646331"/>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Furto del veicolo e prova </a:t>
            </a:r>
            <a:r>
              <a:rPr lang="it-IT" sz="3600" b="1" dirty="0" smtClean="0">
                <a:solidFill>
                  <a:schemeClr val="tx1">
                    <a:lumMod val="50000"/>
                    <a:lumOff val="50000"/>
                  </a:schemeClr>
                </a:solidFill>
                <a:latin typeface="Arial Black" pitchFamily="34" charset="0"/>
              </a:rPr>
              <a:t>liberatoria</a:t>
            </a:r>
            <a:endParaRPr lang="it-IT" sz="2000" b="1" dirty="0">
              <a:solidFill>
                <a:schemeClr val="tx1">
                  <a:lumMod val="50000"/>
                  <a:lumOff val="50000"/>
                </a:schemeClr>
              </a:solidFill>
              <a:latin typeface="Arial Black" pitchFamily="34" charset="0"/>
            </a:endParaRPr>
          </a:p>
        </p:txBody>
      </p:sp>
      <p:pic>
        <p:nvPicPr>
          <p:cNvPr id="59397" name="Picture 7" descr="http://www.allaguida.it/wp-galleryo/auto-rubata/furto-auto_allora.jpg"/>
          <p:cNvPicPr>
            <a:picLocks noChangeAspect="1" noChangeArrowheads="1"/>
          </p:cNvPicPr>
          <p:nvPr/>
        </p:nvPicPr>
        <p:blipFill>
          <a:blip r:embed="rId2"/>
          <a:srcRect/>
          <a:stretch>
            <a:fillRect/>
          </a:stretch>
        </p:blipFill>
        <p:spPr bwMode="auto">
          <a:xfrm>
            <a:off x="285720" y="1714488"/>
            <a:ext cx="2857520" cy="3286148"/>
          </a:xfrm>
          <a:prstGeom prst="rect">
            <a:avLst/>
          </a:prstGeom>
          <a:noFill/>
          <a:ln w="9525">
            <a:noFill/>
            <a:miter lim="800000"/>
            <a:headEnd/>
            <a:tailEnd/>
          </a:ln>
        </p:spPr>
      </p:pic>
      <p:sp>
        <p:nvSpPr>
          <p:cNvPr id="13313" name="Rectangle 1"/>
          <p:cNvSpPr>
            <a:spLocks noChangeArrowheads="1"/>
          </p:cNvSpPr>
          <p:nvPr/>
        </p:nvSpPr>
        <p:spPr bwMode="auto">
          <a:xfrm>
            <a:off x="3214678" y="1142984"/>
            <a:ext cx="5786478"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In caso di furto del veicolo i soggetti indicati quali responsabili in solido con il conducente (</a:t>
            </a:r>
            <a:r>
              <a:rPr kumimoji="0" lang="it-IT" sz="24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ex art. 2054, 3° comma, C.C.</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non sempre sono esonerati da ogni responsabilità.</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8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In tali ipotesi la prova liberatoria consisterà nella dimostrazione di avere osservato determinate cautele nonostante le quali il veicolo è stato egualmente sottratto.</a:t>
            </a:r>
            <a:r>
              <a:rPr kumimoji="0" lang="it-IT" sz="2400" b="0" u="none" strike="noStrike" cap="none" normalizeH="0" baseline="0" dirty="0" smtClean="0">
                <a:ln>
                  <a:noFill/>
                </a:ln>
                <a:solidFill>
                  <a:schemeClr val="tx1"/>
                </a:solidFill>
                <a:effectLst/>
                <a:latin typeface="Arial Black" pitchFamily="34" charset="0"/>
                <a:cs typeface="Arial" pitchFamily="34" charset="0"/>
              </a:rPr>
              <a:t> </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asellaDiTesto 3"/>
          <p:cNvSpPr txBox="1">
            <a:spLocks noChangeArrowheads="1"/>
          </p:cNvSpPr>
          <p:nvPr/>
        </p:nvSpPr>
        <p:spPr bwMode="auto">
          <a:xfrm>
            <a:off x="0" y="500042"/>
            <a:ext cx="9144000" cy="646331"/>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Furto del veicolo e prova </a:t>
            </a:r>
            <a:r>
              <a:rPr lang="it-IT" sz="3600" b="1" dirty="0" smtClean="0">
                <a:solidFill>
                  <a:schemeClr val="tx1">
                    <a:lumMod val="50000"/>
                    <a:lumOff val="50000"/>
                  </a:schemeClr>
                </a:solidFill>
                <a:latin typeface="Arial Black" pitchFamily="34" charset="0"/>
              </a:rPr>
              <a:t>liberatoria</a:t>
            </a:r>
            <a:endParaRPr lang="it-IT" sz="2000" b="1" dirty="0">
              <a:solidFill>
                <a:schemeClr val="tx1">
                  <a:lumMod val="50000"/>
                  <a:lumOff val="50000"/>
                </a:schemeClr>
              </a:solidFill>
              <a:latin typeface="Arial Black" pitchFamily="34" charset="0"/>
            </a:endParaRPr>
          </a:p>
        </p:txBody>
      </p:sp>
      <p:sp>
        <p:nvSpPr>
          <p:cNvPr id="13313" name="Rectangle 1"/>
          <p:cNvSpPr>
            <a:spLocks noChangeArrowheads="1"/>
          </p:cNvSpPr>
          <p:nvPr/>
        </p:nvSpPr>
        <p:spPr bwMode="auto">
          <a:xfrm>
            <a:off x="0" y="1428736"/>
            <a:ext cx="9144000"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400" dirty="0" smtClean="0">
                <a:latin typeface="Arial Black" pitchFamily="34" charset="0"/>
              </a:rPr>
              <a:t>Requisito indispensabile è l’aver sporto denuncia alle autorità di Pubblica Sicurezza, occorrendo, altresì, fornire la prova di avere adottato </a:t>
            </a:r>
            <a:r>
              <a:rPr lang="it-IT" sz="2400" i="1" dirty="0" smtClean="0">
                <a:latin typeface="Arial Black" pitchFamily="34" charset="0"/>
              </a:rPr>
              <a:t>«tutte le cautele idonee ad impedire a terzi l’impossessamento e l’utilizzazione del veicolo»</a:t>
            </a:r>
            <a:r>
              <a:rPr lang="it-IT" sz="2400" dirty="0" smtClean="0">
                <a:latin typeface="Arial Black" pitchFamily="34" charset="0"/>
              </a:rPr>
              <a:t>.</a:t>
            </a:r>
          </a:p>
          <a:p>
            <a:pPr algn="ctr"/>
            <a:endParaRPr lang="it-IT" sz="1000" dirty="0" smtClean="0">
              <a:latin typeface="Arial Black" pitchFamily="34" charset="0"/>
            </a:endParaRPr>
          </a:p>
          <a:p>
            <a:pPr algn="ctr"/>
            <a:endParaRPr lang="it-IT" sz="1000" dirty="0" smtClean="0">
              <a:latin typeface="Arial Black" pitchFamily="34" charset="0"/>
            </a:endParaRPr>
          </a:p>
          <a:p>
            <a:pPr algn="ctr"/>
            <a:r>
              <a:rPr lang="it-IT" sz="2400" dirty="0" smtClean="0">
                <a:latin typeface="Arial Black" pitchFamily="34" charset="0"/>
              </a:rPr>
              <a:t>Più particolare è l’ipotesi di </a:t>
            </a:r>
            <a:r>
              <a:rPr lang="it-IT" sz="2400" dirty="0" smtClean="0">
                <a:solidFill>
                  <a:srgbClr val="FF0000"/>
                </a:solidFill>
                <a:latin typeface="Arial Black" pitchFamily="34" charset="0"/>
              </a:rPr>
              <a:t>spossessamento mediante rapina</a:t>
            </a:r>
            <a:r>
              <a:rPr lang="it-IT" sz="2400" dirty="0" smtClean="0">
                <a:latin typeface="Arial Black" pitchFamily="34" charset="0"/>
              </a:rPr>
              <a:t>, circostanza nella quale non sussiste la responsabilità del proprietario per i danni cagionati dalla circolazione del proprio veicolo.</a:t>
            </a:r>
            <a:endParaRPr kumimoji="0" lang="it-IT" sz="24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asellaDiTesto 3"/>
          <p:cNvSpPr txBox="1">
            <a:spLocks noChangeArrowheads="1"/>
          </p:cNvSpPr>
          <p:nvPr/>
        </p:nvSpPr>
        <p:spPr bwMode="auto">
          <a:xfrm>
            <a:off x="285720" y="404664"/>
            <a:ext cx="8572559" cy="646331"/>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L’affidamento del veicolo a </a:t>
            </a:r>
            <a:r>
              <a:rPr lang="it-IT" sz="3600" b="1" dirty="0" smtClean="0">
                <a:solidFill>
                  <a:schemeClr val="tx1">
                    <a:lumMod val="50000"/>
                    <a:lumOff val="50000"/>
                  </a:schemeClr>
                </a:solidFill>
                <a:latin typeface="Arial Black" pitchFamily="34" charset="0"/>
              </a:rPr>
              <a:t>terzi</a:t>
            </a:r>
            <a:endParaRPr lang="it-IT" sz="2000" b="1" dirty="0">
              <a:solidFill>
                <a:schemeClr val="tx1">
                  <a:lumMod val="50000"/>
                  <a:lumOff val="50000"/>
                </a:schemeClr>
              </a:solidFill>
              <a:latin typeface="Arial Black" pitchFamily="34" charset="0"/>
            </a:endParaRPr>
          </a:p>
        </p:txBody>
      </p:sp>
      <p:pic>
        <p:nvPicPr>
          <p:cNvPr id="60421" name="Picture 5" descr="http://3.bp.blogspot.com/_7ocLAXWV2Dk/S28Bi2u-kPI/AAAAAAAAFNM/AEOzbxE0q4E/s400/carrozzeria.jpg"/>
          <p:cNvPicPr>
            <a:picLocks noChangeAspect="1" noChangeArrowheads="1"/>
          </p:cNvPicPr>
          <p:nvPr/>
        </p:nvPicPr>
        <p:blipFill>
          <a:blip r:embed="rId2"/>
          <a:srcRect/>
          <a:stretch>
            <a:fillRect/>
          </a:stretch>
        </p:blipFill>
        <p:spPr bwMode="auto">
          <a:xfrm>
            <a:off x="214282" y="1643050"/>
            <a:ext cx="2428892" cy="3643338"/>
          </a:xfrm>
          <a:prstGeom prst="rect">
            <a:avLst/>
          </a:prstGeom>
          <a:noFill/>
          <a:ln w="9525">
            <a:noFill/>
            <a:miter lim="800000"/>
            <a:headEnd/>
            <a:tailEnd/>
          </a:ln>
        </p:spPr>
      </p:pic>
      <p:sp>
        <p:nvSpPr>
          <p:cNvPr id="12289" name="Rectangle 1"/>
          <p:cNvSpPr>
            <a:spLocks noChangeArrowheads="1"/>
          </p:cNvSpPr>
          <p:nvPr/>
        </p:nvSpPr>
        <p:spPr bwMode="auto">
          <a:xfrm>
            <a:off x="2571736" y="1124744"/>
            <a:ext cx="657226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La responsabilità del proprietario può essere esclusa nel caso in cui il veicolo sia stato affidato a terzi:</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400"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è il caso della consegna della vettura ad un’officina.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Ciò purché venga fornita la prova che il proprietario ha usato la </a:t>
            </a:r>
            <a:r>
              <a:rPr kumimoji="0" lang="it-IT" sz="2400" b="1"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r>
              <a:rPr kumimoji="0" lang="it-IT" sz="2400"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dovuta diligenza</a:t>
            </a:r>
            <a:r>
              <a:rPr kumimoji="0" lang="it-IT" sz="2400" b="1"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r>
              <a:rPr kumimoji="0" lang="it-IT" sz="2400" b="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nell’affidamento del veicolo e che si è rivolto ad un’officina che dia </a:t>
            </a:r>
            <a:r>
              <a:rPr kumimoji="0" lang="it-IT" sz="2400" b="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garanzia di serietà</a:t>
            </a:r>
            <a:r>
              <a:rPr kumimoji="0" lang="it-IT" sz="2400" b="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Dette garanzie devono valutarsi al momento dell’affidamento del veicolo e non ex post. </a:t>
            </a:r>
            <a:endParaRPr kumimoji="0" lang="it-IT" sz="24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asellaDiTesto 3"/>
          <p:cNvSpPr txBox="1">
            <a:spLocks noChangeArrowheads="1"/>
          </p:cNvSpPr>
          <p:nvPr/>
        </p:nvSpPr>
        <p:spPr bwMode="auto">
          <a:xfrm>
            <a:off x="285720" y="500042"/>
            <a:ext cx="8572559" cy="646331"/>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L’affidamento del veicolo a </a:t>
            </a:r>
            <a:r>
              <a:rPr lang="it-IT" sz="3600" b="1" dirty="0" smtClean="0">
                <a:solidFill>
                  <a:schemeClr val="tx1">
                    <a:lumMod val="50000"/>
                    <a:lumOff val="50000"/>
                  </a:schemeClr>
                </a:solidFill>
                <a:latin typeface="Arial Black" pitchFamily="34" charset="0"/>
              </a:rPr>
              <a:t>terzi</a:t>
            </a:r>
            <a:endParaRPr lang="it-IT" sz="2000" b="1" dirty="0">
              <a:solidFill>
                <a:schemeClr val="tx1">
                  <a:lumMod val="50000"/>
                  <a:lumOff val="50000"/>
                </a:schemeClr>
              </a:solidFill>
              <a:latin typeface="Arial Black" pitchFamily="34" charset="0"/>
            </a:endParaRPr>
          </a:p>
        </p:txBody>
      </p:sp>
      <p:sp>
        <p:nvSpPr>
          <p:cNvPr id="12289" name="Rectangle 1"/>
          <p:cNvSpPr>
            <a:spLocks noChangeArrowheads="1"/>
          </p:cNvSpPr>
          <p:nvPr/>
        </p:nvSpPr>
        <p:spPr bwMode="auto">
          <a:xfrm>
            <a:off x="214282" y="1142984"/>
            <a:ext cx="864399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400" dirty="0" smtClean="0">
                <a:latin typeface="Arial Black" pitchFamily="34" charset="0"/>
              </a:rPr>
              <a:t>In definitiva è necessario accertarsi che l’officina o la rimessa abbiano una serietà da valutarsi con riguardo alle circostanze esistenti al momento dell’affidamento della vettura (ex ante), </a:t>
            </a:r>
            <a:r>
              <a:rPr lang="it-IT" sz="2400" u="sng" dirty="0" smtClean="0">
                <a:solidFill>
                  <a:srgbClr val="FF0000"/>
                </a:solidFill>
                <a:latin typeface="Arial Black" pitchFamily="34" charset="0"/>
              </a:rPr>
              <a:t>spetta, comunque, al proprietario del veicolo provare di avere inibito al titolare dell’officina la messa in circolazione del mezzo</a:t>
            </a:r>
            <a:r>
              <a:rPr lang="it-IT" sz="2400" dirty="0" smtClean="0">
                <a:latin typeface="Arial Black" pitchFamily="34" charset="0"/>
              </a:rPr>
              <a:t>. </a:t>
            </a:r>
            <a:endParaRPr lang="it-IT" sz="2400" dirty="0">
              <a:latin typeface="Arial Black" pitchFamily="34" charset="0"/>
            </a:endParaRPr>
          </a:p>
        </p:txBody>
      </p:sp>
      <p:pic>
        <p:nvPicPr>
          <p:cNvPr id="8" name="Picture 5" descr="http://3.bp.blogspot.com/_7ocLAXWV2Dk/S28Bi2u-kPI/AAAAAAAAFNM/AEOzbxE0q4E/s400/carrozzeria.jpg"/>
          <p:cNvPicPr>
            <a:picLocks noChangeAspect="1" noChangeArrowheads="1"/>
          </p:cNvPicPr>
          <p:nvPr/>
        </p:nvPicPr>
        <p:blipFill>
          <a:blip r:embed="rId2"/>
          <a:srcRect/>
          <a:stretch>
            <a:fillRect/>
          </a:stretch>
        </p:blipFill>
        <p:spPr bwMode="auto">
          <a:xfrm>
            <a:off x="3286116" y="3789040"/>
            <a:ext cx="2714644" cy="2075904"/>
          </a:xfrm>
          <a:prstGeom prst="rect">
            <a:avLst/>
          </a:prstGeom>
          <a:noFill/>
          <a:ln w="9525">
            <a:noFill/>
            <a:miter lim="800000"/>
            <a:headEnd/>
            <a:tailEnd/>
          </a:ln>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3"/>
          <p:cNvSpPr txBox="1">
            <a:spLocks noChangeArrowheads="1"/>
          </p:cNvSpPr>
          <p:nvPr/>
        </p:nvSpPr>
        <p:spPr bwMode="auto">
          <a:xfrm>
            <a:off x="684213" y="1052513"/>
            <a:ext cx="7991475" cy="584200"/>
          </a:xfrm>
          <a:prstGeom prst="rect">
            <a:avLst/>
          </a:prstGeom>
          <a:noFill/>
          <a:ln w="9525">
            <a:noFill/>
            <a:miter lim="800000"/>
            <a:headEnd/>
            <a:tailEnd/>
          </a:ln>
        </p:spPr>
        <p:txBody>
          <a:bodyPr>
            <a:spAutoFit/>
          </a:bodyPr>
          <a:lstStyle/>
          <a:p>
            <a:pPr algn="ctr"/>
            <a:r>
              <a:rPr lang="it-IT" sz="3200" b="1">
                <a:solidFill>
                  <a:srgbClr val="FF0000"/>
                </a:solidFill>
                <a:latin typeface="Arial Black" pitchFamily="34" charset="0"/>
              </a:rPr>
              <a:t> </a:t>
            </a:r>
          </a:p>
        </p:txBody>
      </p:sp>
      <p:sp>
        <p:nvSpPr>
          <p:cNvPr id="13317" name="CasellaDiTesto 7"/>
          <p:cNvSpPr txBox="1">
            <a:spLocks noChangeArrowheads="1"/>
          </p:cNvSpPr>
          <p:nvPr/>
        </p:nvSpPr>
        <p:spPr bwMode="auto">
          <a:xfrm>
            <a:off x="0" y="389417"/>
            <a:ext cx="9144000"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Aree private ed aree </a:t>
            </a:r>
            <a:r>
              <a:rPr lang="it-IT" sz="3600" dirty="0" smtClean="0">
                <a:solidFill>
                  <a:schemeClr val="tx1">
                    <a:lumMod val="50000"/>
                    <a:lumOff val="50000"/>
                  </a:schemeClr>
                </a:solidFill>
                <a:latin typeface="Arial Black" pitchFamily="34" charset="0"/>
              </a:rPr>
              <a:t>pubbliche</a:t>
            </a:r>
            <a:endParaRPr lang="it-IT" sz="1200" dirty="0">
              <a:solidFill>
                <a:schemeClr val="tx1">
                  <a:lumMod val="50000"/>
                  <a:lumOff val="50000"/>
                </a:schemeClr>
              </a:solidFill>
              <a:latin typeface="Arial Black" pitchFamily="34" charset="0"/>
            </a:endParaRPr>
          </a:p>
        </p:txBody>
      </p:sp>
      <p:pic>
        <p:nvPicPr>
          <p:cNvPr id="13319" name="Picture 9" descr="http://www.rimborsi.eu/images/p014_1_01.jpg"/>
          <p:cNvPicPr>
            <a:picLocks noChangeAspect="1" noChangeArrowheads="1"/>
          </p:cNvPicPr>
          <p:nvPr/>
        </p:nvPicPr>
        <p:blipFill>
          <a:blip r:embed="rId2"/>
          <a:srcRect/>
          <a:stretch>
            <a:fillRect/>
          </a:stretch>
        </p:blipFill>
        <p:spPr bwMode="auto">
          <a:xfrm>
            <a:off x="571472" y="1357298"/>
            <a:ext cx="2136922" cy="3929090"/>
          </a:xfrm>
          <a:prstGeom prst="rect">
            <a:avLst/>
          </a:prstGeom>
          <a:noFill/>
          <a:ln w="9525">
            <a:noFill/>
            <a:miter lim="800000"/>
            <a:headEnd/>
            <a:tailEnd/>
          </a:ln>
        </p:spPr>
      </p:pic>
      <p:sp>
        <p:nvSpPr>
          <p:cNvPr id="79873" name="Rectangle 1"/>
          <p:cNvSpPr>
            <a:spLocks noChangeArrowheads="1"/>
          </p:cNvSpPr>
          <p:nvPr/>
        </p:nvSpPr>
        <p:spPr bwMode="auto">
          <a:xfrm>
            <a:off x="2786050" y="1285860"/>
            <a:ext cx="621507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Ricorre la prima ipotesi quando il passaggio viene esercitato da un </a:t>
            </a:r>
            <a:r>
              <a:rPr kumimoji="0" lang="it-IT" sz="2400" b="0" u="none" strike="noStrike" cap="none" normalizeH="0" baseline="0" dirty="0" smtClean="0">
                <a:ln>
                  <a:noFill/>
                </a:ln>
                <a:solidFill>
                  <a:srgbClr val="0070C0"/>
                </a:solidFill>
                <a:effectLst/>
                <a:latin typeface="Arial Black" pitchFamily="34" charset="0"/>
                <a:ea typeface="Times New Roman" pitchFamily="18" charset="0"/>
                <a:cs typeface="Arial" pitchFamily="34" charset="0"/>
              </a:rPr>
              <a:t>numero indiscriminato di persone</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con facoltà d’uso della pubblica via, mentre si avrà la seconda ipotesi quando il passaggio è esercitato </a:t>
            </a:r>
            <a:r>
              <a:rPr kumimoji="0" lang="it-IT" sz="2400" b="0" u="none" strike="noStrike" cap="none" normalizeH="0" baseline="0" dirty="0" smtClean="0">
                <a:ln>
                  <a:noFill/>
                </a:ln>
                <a:solidFill>
                  <a:srgbClr val="00B050"/>
                </a:solidFill>
                <a:effectLst/>
                <a:latin typeface="Arial Black" pitchFamily="34" charset="0"/>
                <a:ea typeface="Times New Roman" pitchFamily="18" charset="0"/>
                <a:cs typeface="Arial" pitchFamily="34" charset="0"/>
              </a:rPr>
              <a:t>da particolari categorie di persone</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che usano la strada o per effetto di una particolare autorizzazione, o perché appartenenti ad una specifica categoria, o ancora, per lo svolgimento di particolari attività.</a:t>
            </a:r>
            <a:endParaRPr kumimoji="0" lang="it-IT" sz="24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asellaDiTesto 3"/>
          <p:cNvSpPr txBox="1">
            <a:spLocks noChangeArrowheads="1"/>
          </p:cNvSpPr>
          <p:nvPr/>
        </p:nvSpPr>
        <p:spPr bwMode="auto">
          <a:xfrm>
            <a:off x="714348" y="500042"/>
            <a:ext cx="7920037"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L’esercitazione alla </a:t>
            </a:r>
            <a:r>
              <a:rPr lang="it-IT" sz="3600" b="1" dirty="0" smtClean="0">
                <a:solidFill>
                  <a:schemeClr val="tx1">
                    <a:lumMod val="50000"/>
                    <a:lumOff val="50000"/>
                  </a:schemeClr>
                </a:solidFill>
                <a:latin typeface="Arial Black" pitchFamily="34" charset="0"/>
              </a:rPr>
              <a:t>guida</a:t>
            </a:r>
            <a:endParaRPr lang="it-IT" sz="2000" b="1" dirty="0">
              <a:solidFill>
                <a:schemeClr val="tx1">
                  <a:lumMod val="50000"/>
                  <a:lumOff val="50000"/>
                </a:schemeClr>
              </a:solidFill>
              <a:latin typeface="Arial Black" pitchFamily="34" charset="0"/>
            </a:endParaRPr>
          </a:p>
        </p:txBody>
      </p:sp>
      <p:sp>
        <p:nvSpPr>
          <p:cNvPr id="11265" name="Rectangle 1"/>
          <p:cNvSpPr>
            <a:spLocks noChangeArrowheads="1"/>
          </p:cNvSpPr>
          <p:nvPr/>
        </p:nvSpPr>
        <p:spPr bwMode="auto">
          <a:xfrm>
            <a:off x="214282" y="1285860"/>
            <a:ext cx="8715436"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Il Codice della Strada definisce le </a:t>
            </a:r>
            <a:r>
              <a:rPr kumimoji="0" lang="it-IT" sz="2400"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«autoscuole»</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come le </a:t>
            </a:r>
            <a:r>
              <a:rPr kumimoji="0" lang="it-IT" sz="2400" b="0"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scuole per l’educazione stradale, l’istruzione e la formazione dei conducenti</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Le autoscuole sono soggette a vigilanza amministrativa e tecnica da parte delle Province ed ogni autoscuola deve possedere un’adeguata attrezzatura tecnica e didattica e disporre di insegnanti ed istruttori</a:t>
            </a:r>
            <a:r>
              <a:rPr kumimoji="0" lang="it-IT" sz="2400" b="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riconosciuti idonei dal Ministero delle infrastrutture e dei trasporti (che rilascia specifico attestato di qualifica professionale).</a:t>
            </a:r>
            <a:r>
              <a:rPr kumimoji="0" lang="it-IT" sz="2400" b="0" u="none" strike="noStrike" cap="none" normalizeH="0" baseline="0" dirty="0" smtClean="0">
                <a:ln>
                  <a:noFill/>
                </a:ln>
                <a:solidFill>
                  <a:schemeClr val="tx1"/>
                </a:solidFill>
                <a:effectLst/>
                <a:latin typeface="Arial Black" pitchFamily="34" charset="0"/>
                <a:cs typeface="Arial" pitchFamily="34" charset="0"/>
              </a:rPr>
              <a:t>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asellaDiTesto 3"/>
          <p:cNvSpPr txBox="1">
            <a:spLocks noChangeArrowheads="1"/>
          </p:cNvSpPr>
          <p:nvPr/>
        </p:nvSpPr>
        <p:spPr bwMode="auto">
          <a:xfrm>
            <a:off x="714348" y="500042"/>
            <a:ext cx="7920037"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L’esercitazione alla </a:t>
            </a:r>
            <a:r>
              <a:rPr lang="it-IT" sz="3600" b="1" dirty="0" smtClean="0">
                <a:solidFill>
                  <a:schemeClr val="tx1">
                    <a:lumMod val="50000"/>
                    <a:lumOff val="50000"/>
                  </a:schemeClr>
                </a:solidFill>
                <a:latin typeface="Arial Black" pitchFamily="34" charset="0"/>
              </a:rPr>
              <a:t>guida</a:t>
            </a:r>
            <a:endParaRPr lang="it-IT" sz="2000" b="1" dirty="0">
              <a:solidFill>
                <a:schemeClr val="tx1">
                  <a:lumMod val="50000"/>
                  <a:lumOff val="50000"/>
                </a:schemeClr>
              </a:solidFill>
              <a:latin typeface="Arial Black" pitchFamily="34" charset="0"/>
            </a:endParaRPr>
          </a:p>
        </p:txBody>
      </p:sp>
      <p:sp>
        <p:nvSpPr>
          <p:cNvPr id="11265" name="Rectangle 1"/>
          <p:cNvSpPr>
            <a:spLocks noChangeArrowheads="1"/>
          </p:cNvSpPr>
          <p:nvPr/>
        </p:nvSpPr>
        <p:spPr bwMode="auto">
          <a:xfrm>
            <a:off x="0" y="1214422"/>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400" dirty="0" smtClean="0">
                <a:latin typeface="Arial Black" pitchFamily="34" charset="0"/>
              </a:rPr>
              <a:t>Riguardo la responsabilità, in giurisprudenza è stato spesso affermato che </a:t>
            </a:r>
            <a:r>
              <a:rPr lang="it-IT" sz="2400" u="sng" dirty="0" smtClean="0">
                <a:solidFill>
                  <a:srgbClr val="FF0000"/>
                </a:solidFill>
                <a:latin typeface="Arial Black" pitchFamily="34" charset="0"/>
              </a:rPr>
              <a:t>nelle esercitazioni alla guida di veicoli a motore, di un eventuale sinistro rispondono sia l’allievo che l’istruttore</a:t>
            </a:r>
            <a:r>
              <a:rPr lang="it-IT" sz="2400" dirty="0" smtClean="0">
                <a:latin typeface="Arial Black" pitchFamily="34" charset="0"/>
              </a:rPr>
              <a:t>. </a:t>
            </a:r>
          </a:p>
          <a:p>
            <a:pPr algn="ctr"/>
            <a:r>
              <a:rPr lang="it-IT" sz="2400" dirty="0" smtClean="0">
                <a:latin typeface="Arial Black" pitchFamily="34" charset="0"/>
              </a:rPr>
              <a:t>Il primo risponderà per negligenza ed imprudenza nella guida ed il secondo per la mancata vigilanza. L’istruttore di guida, tuttavia, può considerarsi corresponsabile del sinistro solo nei limiti in cui </a:t>
            </a:r>
            <a:r>
              <a:rPr lang="it-IT" sz="2400" i="1" dirty="0" smtClean="0">
                <a:latin typeface="Arial Black" pitchFamily="34" charset="0"/>
              </a:rPr>
              <a:t>«non abbia adeguatamente espletato le sue funzioni istruttive»</a:t>
            </a:r>
            <a:r>
              <a:rPr lang="it-IT" sz="2400" dirty="0" smtClean="0">
                <a:latin typeface="Arial Black" pitchFamily="34" charset="0"/>
              </a:rPr>
              <a:t> ed ha diritto al risarcimento anche dei propri danni nella misura in cui questi possano essere attribuiti al conducente. </a:t>
            </a:r>
            <a:endParaRPr lang="it-IT" sz="2400" dirty="0">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asellaDiTesto 3"/>
          <p:cNvSpPr txBox="1">
            <a:spLocks noChangeArrowheads="1"/>
          </p:cNvSpPr>
          <p:nvPr/>
        </p:nvSpPr>
        <p:spPr bwMode="auto">
          <a:xfrm>
            <a:off x="714348" y="500042"/>
            <a:ext cx="7920037"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L’esercitazione alla </a:t>
            </a:r>
            <a:r>
              <a:rPr lang="it-IT" sz="3600" b="1" dirty="0" smtClean="0">
                <a:solidFill>
                  <a:schemeClr val="tx1">
                    <a:lumMod val="50000"/>
                    <a:lumOff val="50000"/>
                  </a:schemeClr>
                </a:solidFill>
                <a:latin typeface="Arial Black" pitchFamily="34" charset="0"/>
              </a:rPr>
              <a:t>guida</a:t>
            </a:r>
            <a:endParaRPr lang="it-IT" sz="2000" b="1" dirty="0">
              <a:solidFill>
                <a:schemeClr val="tx1">
                  <a:lumMod val="50000"/>
                  <a:lumOff val="50000"/>
                </a:schemeClr>
              </a:solidFill>
              <a:latin typeface="Arial Black" pitchFamily="34" charset="0"/>
            </a:endParaRPr>
          </a:p>
        </p:txBody>
      </p:sp>
      <p:sp>
        <p:nvSpPr>
          <p:cNvPr id="11265" name="Rectangle 1"/>
          <p:cNvSpPr>
            <a:spLocks noChangeArrowheads="1"/>
          </p:cNvSpPr>
          <p:nvPr/>
        </p:nvSpPr>
        <p:spPr bwMode="auto">
          <a:xfrm>
            <a:off x="214282" y="1214422"/>
            <a:ext cx="535785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400" dirty="0" smtClean="0">
                <a:latin typeface="Arial Black" pitchFamily="34" charset="0"/>
              </a:rPr>
              <a:t>Il Codice della Strada stabilisce che l’istruttore deve, a tutti gli effetti, vigilare sulla marcia del veicolo, intervenendo tempestivamente ed efficacemente in caso di necessità, se il veicolo non è munito di doppi comandi a pedale almeno per il freno di servizio e per l’innesto a frizione</a:t>
            </a:r>
            <a:endParaRPr lang="it-IT" sz="2400" dirty="0">
              <a:latin typeface="Arial Black" pitchFamily="34" charset="0"/>
            </a:endParaRPr>
          </a:p>
        </p:txBody>
      </p:sp>
      <p:pic>
        <p:nvPicPr>
          <p:cNvPr id="20482" name="Picture 2" descr="http://www.asaps.it/articoli/Art_2004/immagini/0083_AutoScuola.jpg"/>
          <p:cNvPicPr>
            <a:picLocks noChangeAspect="1" noChangeArrowheads="1"/>
          </p:cNvPicPr>
          <p:nvPr/>
        </p:nvPicPr>
        <p:blipFill>
          <a:blip r:embed="rId2"/>
          <a:srcRect/>
          <a:stretch>
            <a:fillRect/>
          </a:stretch>
        </p:blipFill>
        <p:spPr bwMode="auto">
          <a:xfrm>
            <a:off x="5505450" y="1357298"/>
            <a:ext cx="3371032" cy="4071965"/>
          </a:xfrm>
          <a:prstGeom prst="rect">
            <a:avLst/>
          </a:prstGeom>
          <a:noFill/>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asellaDiTesto 3"/>
          <p:cNvSpPr txBox="1">
            <a:spLocks noChangeArrowheads="1"/>
          </p:cNvSpPr>
          <p:nvPr/>
        </p:nvSpPr>
        <p:spPr bwMode="auto">
          <a:xfrm>
            <a:off x="714348" y="500042"/>
            <a:ext cx="7920037"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L’esercitazione alla </a:t>
            </a:r>
            <a:r>
              <a:rPr lang="it-IT" sz="3600" b="1" dirty="0" smtClean="0">
                <a:solidFill>
                  <a:schemeClr val="tx1">
                    <a:lumMod val="50000"/>
                    <a:lumOff val="50000"/>
                  </a:schemeClr>
                </a:solidFill>
                <a:latin typeface="Arial Black" pitchFamily="34" charset="0"/>
              </a:rPr>
              <a:t>guida</a:t>
            </a:r>
            <a:endParaRPr lang="it-IT" sz="2000" b="1" dirty="0">
              <a:solidFill>
                <a:schemeClr val="tx1">
                  <a:lumMod val="50000"/>
                  <a:lumOff val="50000"/>
                </a:schemeClr>
              </a:solidFill>
              <a:latin typeface="Arial Black" pitchFamily="34" charset="0"/>
            </a:endParaRPr>
          </a:p>
        </p:txBody>
      </p:sp>
      <p:sp>
        <p:nvSpPr>
          <p:cNvPr id="11265" name="Rectangle 1"/>
          <p:cNvSpPr>
            <a:spLocks noChangeArrowheads="1"/>
          </p:cNvSpPr>
          <p:nvPr/>
        </p:nvSpPr>
        <p:spPr bwMode="auto">
          <a:xfrm>
            <a:off x="3428992" y="1214422"/>
            <a:ext cx="557216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400" dirty="0" smtClean="0">
                <a:latin typeface="Arial Black" pitchFamily="34" charset="0"/>
              </a:rPr>
              <a:t>L’</a:t>
            </a:r>
            <a:r>
              <a:rPr lang="it-IT" sz="2400" dirty="0" smtClean="0">
                <a:solidFill>
                  <a:srgbClr val="FF0000"/>
                </a:solidFill>
                <a:latin typeface="Arial Black" pitchFamily="34" charset="0"/>
              </a:rPr>
              <a:t>art. 122 C.d.S.</a:t>
            </a:r>
            <a:r>
              <a:rPr lang="it-IT" sz="2400" dirty="0" smtClean="0">
                <a:latin typeface="Arial Black" pitchFamily="34" charset="0"/>
              </a:rPr>
              <a:t> prevede che a coloro che hanno fatto domanda per sostenere l’esame per la patente di guida (ovvero per l’estensione di validità della patente ad altre categorie di veicoli) e </a:t>
            </a:r>
            <a:r>
              <a:rPr lang="it-IT" sz="2400" u="sng" dirty="0" smtClean="0">
                <a:solidFill>
                  <a:srgbClr val="FF0000"/>
                </a:solidFill>
                <a:latin typeface="Arial Black" pitchFamily="34" charset="0"/>
              </a:rPr>
              <a:t>sono in possesso dei requisiti fisici e psichici prescritti</a:t>
            </a:r>
            <a:r>
              <a:rPr lang="it-IT" sz="2400" dirty="0" smtClean="0">
                <a:latin typeface="Arial Black" pitchFamily="34" charset="0"/>
              </a:rPr>
              <a:t>, viene rilasciata una </a:t>
            </a:r>
            <a:r>
              <a:rPr lang="it-IT" sz="2400" u="sng" dirty="0" smtClean="0">
                <a:latin typeface="Arial Black" pitchFamily="34" charset="0"/>
              </a:rPr>
              <a:t>autorizzazione</a:t>
            </a:r>
            <a:r>
              <a:rPr lang="it-IT" sz="2400" dirty="0" smtClean="0">
                <a:latin typeface="Arial Black" pitchFamily="34" charset="0"/>
              </a:rPr>
              <a:t> (valida sei mesi e chiamata anche </a:t>
            </a:r>
            <a:r>
              <a:rPr lang="it-IT" sz="2400" i="1" dirty="0" smtClean="0">
                <a:latin typeface="Arial Black" pitchFamily="34" charset="0"/>
              </a:rPr>
              <a:t>«foglio rosa»</a:t>
            </a:r>
            <a:r>
              <a:rPr lang="it-IT" sz="2400" dirty="0" smtClean="0">
                <a:latin typeface="Arial Black" pitchFamily="34" charset="0"/>
              </a:rPr>
              <a:t>) per esercitarsi alla guida. </a:t>
            </a:r>
            <a:endParaRPr lang="it-IT" sz="2400" dirty="0">
              <a:latin typeface="Arial Black" pitchFamily="34" charset="0"/>
            </a:endParaRPr>
          </a:p>
        </p:txBody>
      </p:sp>
      <p:pic>
        <p:nvPicPr>
          <p:cNvPr id="19458" name="Picture 2" descr="http://www.provincia.bologna.it/pianificazione/Immagini/img_pagine/ins-istr.JPG"/>
          <p:cNvPicPr>
            <a:picLocks noChangeAspect="1" noChangeArrowheads="1"/>
          </p:cNvPicPr>
          <p:nvPr/>
        </p:nvPicPr>
        <p:blipFill>
          <a:blip r:embed="rId2"/>
          <a:srcRect/>
          <a:stretch>
            <a:fillRect/>
          </a:stretch>
        </p:blipFill>
        <p:spPr bwMode="auto">
          <a:xfrm>
            <a:off x="428596" y="1643050"/>
            <a:ext cx="2786082" cy="3429024"/>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asellaDiTesto 3"/>
          <p:cNvSpPr txBox="1">
            <a:spLocks noChangeArrowheads="1"/>
          </p:cNvSpPr>
          <p:nvPr/>
        </p:nvSpPr>
        <p:spPr bwMode="auto">
          <a:xfrm>
            <a:off x="642910" y="500042"/>
            <a:ext cx="7920037"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L’esercitazione alla </a:t>
            </a:r>
            <a:r>
              <a:rPr lang="it-IT" sz="3600" b="1" dirty="0" smtClean="0">
                <a:solidFill>
                  <a:schemeClr val="tx1">
                    <a:lumMod val="50000"/>
                    <a:lumOff val="50000"/>
                  </a:schemeClr>
                </a:solidFill>
                <a:latin typeface="Arial Black" pitchFamily="34" charset="0"/>
              </a:rPr>
              <a:t>guida</a:t>
            </a:r>
            <a:endParaRPr lang="it-IT" sz="2000" b="1" dirty="0">
              <a:solidFill>
                <a:schemeClr val="tx1">
                  <a:lumMod val="50000"/>
                  <a:lumOff val="50000"/>
                </a:schemeClr>
              </a:solidFill>
              <a:latin typeface="Arial Black" pitchFamily="34" charset="0"/>
            </a:endParaRPr>
          </a:p>
        </p:txBody>
      </p:sp>
      <p:sp>
        <p:nvSpPr>
          <p:cNvPr id="11265" name="Rectangle 1"/>
          <p:cNvSpPr>
            <a:spLocks noChangeArrowheads="1"/>
          </p:cNvSpPr>
          <p:nvPr/>
        </p:nvSpPr>
        <p:spPr bwMode="auto">
          <a:xfrm>
            <a:off x="2928926" y="1214422"/>
            <a:ext cx="607223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400" dirty="0" smtClean="0">
                <a:latin typeface="Arial Black" pitchFamily="34" charset="0"/>
              </a:rPr>
              <a:t>Detta autorizzazione consente di esercitarsi su veicoli delle categorie per le quali è stata richiesta la patente o l’estensione di validità della medesima, purché vi sia al fianco dell’allievo, in funzione di istruttore di guida, una </a:t>
            </a:r>
            <a:r>
              <a:rPr lang="it-IT" sz="2400" dirty="0" smtClean="0">
                <a:solidFill>
                  <a:srgbClr val="FF0000"/>
                </a:solidFill>
                <a:latin typeface="Arial Black" pitchFamily="34" charset="0"/>
              </a:rPr>
              <a:t>persona di età non superiore a 65 anni</a:t>
            </a:r>
            <a:r>
              <a:rPr lang="it-IT" sz="2400" dirty="0" smtClean="0">
                <a:latin typeface="Arial Black" pitchFamily="34" charset="0"/>
              </a:rPr>
              <a:t>, </a:t>
            </a:r>
            <a:r>
              <a:rPr lang="it-IT" sz="2400" dirty="0" smtClean="0">
                <a:solidFill>
                  <a:srgbClr val="FF0000"/>
                </a:solidFill>
                <a:latin typeface="Arial Black" pitchFamily="34" charset="0"/>
              </a:rPr>
              <a:t>munita di patente valida per la stessa categoria, conseguita da almeno 10 anni</a:t>
            </a:r>
            <a:r>
              <a:rPr lang="it-IT" sz="2400" dirty="0" smtClean="0">
                <a:latin typeface="Arial Black" pitchFamily="34" charset="0"/>
              </a:rPr>
              <a:t>, ovvero valida per la categoria superiore.</a:t>
            </a:r>
            <a:endParaRPr lang="it-IT" sz="2400" dirty="0">
              <a:latin typeface="Arial Black" pitchFamily="34" charset="0"/>
            </a:endParaRPr>
          </a:p>
        </p:txBody>
      </p:sp>
      <p:pic>
        <p:nvPicPr>
          <p:cNvPr id="18434" name="Picture 2" descr="http://www.romaexplorer.it/roma/formazione/images/corso_istruttore_scuola-guida.jpg"/>
          <p:cNvPicPr>
            <a:picLocks noChangeAspect="1" noChangeArrowheads="1"/>
          </p:cNvPicPr>
          <p:nvPr/>
        </p:nvPicPr>
        <p:blipFill>
          <a:blip r:embed="rId2"/>
          <a:srcRect/>
          <a:stretch>
            <a:fillRect/>
          </a:stretch>
        </p:blipFill>
        <p:spPr bwMode="auto">
          <a:xfrm>
            <a:off x="285720" y="1643050"/>
            <a:ext cx="2500330" cy="3429024"/>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asellaDiTesto 3"/>
          <p:cNvSpPr txBox="1">
            <a:spLocks noChangeArrowheads="1"/>
          </p:cNvSpPr>
          <p:nvPr/>
        </p:nvSpPr>
        <p:spPr bwMode="auto">
          <a:xfrm>
            <a:off x="714348" y="500042"/>
            <a:ext cx="7920037"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L’esercitazione alla </a:t>
            </a:r>
            <a:r>
              <a:rPr lang="it-IT" sz="3600" b="1" dirty="0" smtClean="0">
                <a:solidFill>
                  <a:schemeClr val="tx1">
                    <a:lumMod val="50000"/>
                    <a:lumOff val="50000"/>
                  </a:schemeClr>
                </a:solidFill>
                <a:latin typeface="Arial Black" pitchFamily="34" charset="0"/>
              </a:rPr>
              <a:t>guida</a:t>
            </a:r>
            <a:endParaRPr lang="it-IT" sz="2000" b="1" dirty="0">
              <a:solidFill>
                <a:schemeClr val="tx1">
                  <a:lumMod val="50000"/>
                  <a:lumOff val="50000"/>
                </a:schemeClr>
              </a:solidFill>
              <a:latin typeface="Arial Black" pitchFamily="34" charset="0"/>
            </a:endParaRPr>
          </a:p>
        </p:txBody>
      </p:sp>
      <p:sp>
        <p:nvSpPr>
          <p:cNvPr id="11265" name="Rectangle 1"/>
          <p:cNvSpPr>
            <a:spLocks noChangeArrowheads="1"/>
          </p:cNvSpPr>
          <p:nvPr/>
        </p:nvSpPr>
        <p:spPr bwMode="auto">
          <a:xfrm>
            <a:off x="214282" y="1428736"/>
            <a:ext cx="464347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400" dirty="0" smtClean="0">
                <a:latin typeface="Arial Black" pitchFamily="34" charset="0"/>
              </a:rPr>
              <a:t>Gli autoveicoli per le esercitazioni e gli esami di guida devono essere muniti di appositi contrassegni recanti la lettera alfabetica «P», tale contrassegno è sostituito per i veicoli delle autoscuole con la scritta </a:t>
            </a:r>
            <a:r>
              <a:rPr lang="it-IT" sz="2400" b="1" dirty="0" smtClean="0">
                <a:latin typeface="Arial Black" pitchFamily="34" charset="0"/>
              </a:rPr>
              <a:t>«</a:t>
            </a:r>
            <a:r>
              <a:rPr lang="it-IT" sz="2400" dirty="0" smtClean="0">
                <a:latin typeface="Arial Black" pitchFamily="34" charset="0"/>
              </a:rPr>
              <a:t>SCUOLA GUIDA</a:t>
            </a:r>
            <a:r>
              <a:rPr lang="it-IT" sz="2400" b="1" dirty="0" smtClean="0">
                <a:latin typeface="Arial Black" pitchFamily="34" charset="0"/>
              </a:rPr>
              <a:t>».</a:t>
            </a:r>
            <a:endParaRPr lang="it-IT" sz="2400" dirty="0">
              <a:latin typeface="Arial Black" pitchFamily="34" charset="0"/>
            </a:endParaRPr>
          </a:p>
        </p:txBody>
      </p:sp>
      <p:pic>
        <p:nvPicPr>
          <p:cNvPr id="17410" name="Picture 2" descr="http://www.lapatenteonline.com/webportal/immagini/P_principiante/P_anteriore.jpg"/>
          <p:cNvPicPr>
            <a:picLocks noChangeAspect="1" noChangeArrowheads="1"/>
          </p:cNvPicPr>
          <p:nvPr/>
        </p:nvPicPr>
        <p:blipFill>
          <a:blip r:embed="rId2"/>
          <a:srcRect/>
          <a:stretch>
            <a:fillRect/>
          </a:stretch>
        </p:blipFill>
        <p:spPr bwMode="auto">
          <a:xfrm>
            <a:off x="4786314" y="1285860"/>
            <a:ext cx="4193787" cy="3714776"/>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asellaDiTesto 3"/>
          <p:cNvSpPr txBox="1">
            <a:spLocks noChangeArrowheads="1"/>
          </p:cNvSpPr>
          <p:nvPr/>
        </p:nvSpPr>
        <p:spPr bwMode="auto">
          <a:xfrm>
            <a:off x="714348" y="500042"/>
            <a:ext cx="7920037" cy="646331"/>
          </a:xfrm>
          <a:prstGeom prst="rect">
            <a:avLst/>
          </a:prstGeom>
          <a:noFill/>
          <a:ln w="9525">
            <a:noFill/>
            <a:miter lim="800000"/>
            <a:headEnd/>
            <a:tailEnd/>
          </a:ln>
        </p:spPr>
        <p:txBody>
          <a:bodyPr>
            <a:spAutoFit/>
          </a:bodyPr>
          <a:lstStyle/>
          <a:p>
            <a:pPr algn="ctr"/>
            <a:r>
              <a:rPr lang="it-IT" sz="3600" b="1" dirty="0" smtClean="0">
                <a:solidFill>
                  <a:schemeClr val="tx1">
                    <a:lumMod val="50000"/>
                    <a:lumOff val="50000"/>
                  </a:schemeClr>
                </a:solidFill>
                <a:latin typeface="Arial Black" pitchFamily="34" charset="0"/>
              </a:rPr>
              <a:t>I requisiti per la guida</a:t>
            </a:r>
            <a:endParaRPr lang="it-IT" sz="2000" b="1" dirty="0">
              <a:solidFill>
                <a:schemeClr val="tx1">
                  <a:lumMod val="50000"/>
                  <a:lumOff val="50000"/>
                </a:schemeClr>
              </a:solidFill>
              <a:latin typeface="Arial Black" pitchFamily="34" charset="0"/>
            </a:endParaRPr>
          </a:p>
        </p:txBody>
      </p:sp>
      <p:sp>
        <p:nvSpPr>
          <p:cNvPr id="11265" name="Rectangle 1"/>
          <p:cNvSpPr>
            <a:spLocks noChangeArrowheads="1"/>
          </p:cNvSpPr>
          <p:nvPr/>
        </p:nvSpPr>
        <p:spPr bwMode="auto">
          <a:xfrm>
            <a:off x="0" y="1285860"/>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400" dirty="0" smtClean="0">
                <a:latin typeface="Arial Black" pitchFamily="34" charset="0"/>
              </a:rPr>
              <a:t>Il </a:t>
            </a:r>
            <a:r>
              <a:rPr lang="it-IT" sz="2400" dirty="0" smtClean="0">
                <a:solidFill>
                  <a:srgbClr val="FF0000"/>
                </a:solidFill>
                <a:latin typeface="Arial Black" pitchFamily="34" charset="0"/>
              </a:rPr>
              <a:t>1° requisito</a:t>
            </a:r>
            <a:r>
              <a:rPr lang="it-IT" sz="2400" dirty="0" smtClean="0">
                <a:latin typeface="Arial Black" pitchFamily="34" charset="0"/>
              </a:rPr>
              <a:t> per richiedere l’autorizzazione alla guida (patente di guida) è l’idoneità </a:t>
            </a:r>
            <a:r>
              <a:rPr lang="it-IT" sz="2400" i="1" dirty="0" smtClean="0">
                <a:latin typeface="Arial Black" pitchFamily="34" charset="0"/>
              </a:rPr>
              <a:t>«per requisiti fisici e psichici»</a:t>
            </a:r>
            <a:r>
              <a:rPr lang="it-IT" sz="2400" dirty="0" smtClean="0">
                <a:latin typeface="Arial Black" pitchFamily="34" charset="0"/>
              </a:rPr>
              <a:t> ed il </a:t>
            </a:r>
            <a:r>
              <a:rPr lang="it-IT" sz="2400" dirty="0" smtClean="0">
                <a:solidFill>
                  <a:srgbClr val="FF0000"/>
                </a:solidFill>
                <a:latin typeface="Arial Black" pitchFamily="34" charset="0"/>
              </a:rPr>
              <a:t>2°</a:t>
            </a:r>
            <a:r>
              <a:rPr lang="it-IT" sz="2400" dirty="0" smtClean="0">
                <a:latin typeface="Arial Black" pitchFamily="34" charset="0"/>
              </a:rPr>
              <a:t> è l’aver compiuto una data età, ovvero: i </a:t>
            </a:r>
            <a:r>
              <a:rPr lang="it-IT" sz="2400" b="1" i="1" dirty="0" smtClean="0">
                <a:latin typeface="Arial Black" pitchFamily="34" charset="0"/>
              </a:rPr>
              <a:t>«14</a:t>
            </a:r>
            <a:r>
              <a:rPr lang="it-IT" sz="2400" i="1" dirty="0" smtClean="0">
                <a:latin typeface="Arial Black" pitchFamily="34" charset="0"/>
              </a:rPr>
              <a:t> anni»</a:t>
            </a:r>
            <a:r>
              <a:rPr lang="it-IT" sz="2400" dirty="0" smtClean="0">
                <a:latin typeface="Arial Black" pitchFamily="34" charset="0"/>
              </a:rPr>
              <a:t>, per guidare i ciclomotori (purché non si trasportino altre persone oltre al conducente); i </a:t>
            </a:r>
            <a:r>
              <a:rPr lang="it-IT" sz="2400" i="1" dirty="0" smtClean="0">
                <a:latin typeface="Arial Black" pitchFamily="34" charset="0"/>
              </a:rPr>
              <a:t>«16 anni»</a:t>
            </a:r>
            <a:r>
              <a:rPr lang="it-IT" sz="2400" dirty="0" smtClean="0">
                <a:latin typeface="Arial Black" pitchFamily="34" charset="0"/>
              </a:rPr>
              <a:t>, per guidare i motoveicoli di cilindrata fino a 125 cc. (che non trasportino altre persone oltre al conducente), i </a:t>
            </a:r>
            <a:r>
              <a:rPr lang="it-IT" sz="2400" i="1" dirty="0" smtClean="0">
                <a:latin typeface="Arial Black" pitchFamily="34" charset="0"/>
              </a:rPr>
              <a:t>«18 anni»</a:t>
            </a:r>
            <a:r>
              <a:rPr lang="it-IT" sz="2400" dirty="0" smtClean="0">
                <a:latin typeface="Arial Black" pitchFamily="34" charset="0"/>
              </a:rPr>
              <a:t>, per guidare ciclomotori, motoveicoli, autovetture, autoveicoli per il trasporto promiscuo di persone e cose, autoveicoli per uso speciale, con o senza rimorchio.</a:t>
            </a:r>
            <a:endParaRPr lang="it-IT" sz="2400" dirty="0">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asellaDiTesto 1"/>
          <p:cNvSpPr txBox="1">
            <a:spLocks noChangeArrowheads="1"/>
          </p:cNvSpPr>
          <p:nvPr/>
        </p:nvSpPr>
        <p:spPr bwMode="auto">
          <a:xfrm>
            <a:off x="214282" y="404664"/>
            <a:ext cx="8501122" cy="646331"/>
          </a:xfrm>
          <a:prstGeom prst="rect">
            <a:avLst/>
          </a:prstGeom>
          <a:noFill/>
          <a:ln w="9525">
            <a:noFill/>
            <a:miter lim="800000"/>
            <a:headEnd/>
            <a:tailEnd/>
          </a:ln>
        </p:spPr>
        <p:txBody>
          <a:bodyPr wrap="square">
            <a:spAutoFit/>
          </a:bodyPr>
          <a:lstStyle/>
          <a:p>
            <a:pPr algn="ctr"/>
            <a:r>
              <a:rPr lang="it-IT" sz="3600" b="1" dirty="0" smtClean="0">
                <a:solidFill>
                  <a:schemeClr val="tx1">
                    <a:lumMod val="50000"/>
                    <a:lumOff val="50000"/>
                  </a:schemeClr>
                </a:solidFill>
                <a:latin typeface="Arial Black" pitchFamily="34" charset="0"/>
              </a:rPr>
              <a:t>Prescrizioni per la guida</a:t>
            </a:r>
            <a:endParaRPr lang="it-IT" sz="3600" b="1" dirty="0">
              <a:solidFill>
                <a:schemeClr val="tx1">
                  <a:lumMod val="50000"/>
                  <a:lumOff val="50000"/>
                </a:schemeClr>
              </a:solidFill>
              <a:latin typeface="Arial Black" pitchFamily="34" charset="0"/>
            </a:endParaRPr>
          </a:p>
        </p:txBody>
      </p:sp>
      <p:pic>
        <p:nvPicPr>
          <p:cNvPr id="63493" name="Picture 2" descr="http://www.mobilitatorino.it/articoli/img/Citelis-Autosnodato-800.jpg"/>
          <p:cNvPicPr>
            <a:picLocks noChangeAspect="1" noChangeArrowheads="1"/>
          </p:cNvPicPr>
          <p:nvPr/>
        </p:nvPicPr>
        <p:blipFill>
          <a:blip r:embed="rId2"/>
          <a:srcRect/>
          <a:stretch>
            <a:fillRect/>
          </a:stretch>
        </p:blipFill>
        <p:spPr bwMode="auto">
          <a:xfrm>
            <a:off x="214282" y="3571876"/>
            <a:ext cx="2430083" cy="1643074"/>
          </a:xfrm>
          <a:prstGeom prst="rect">
            <a:avLst/>
          </a:prstGeom>
          <a:noFill/>
          <a:ln w="9525">
            <a:noFill/>
            <a:miter lim="800000"/>
            <a:headEnd/>
            <a:tailEnd/>
          </a:ln>
        </p:spPr>
      </p:pic>
      <p:sp>
        <p:nvSpPr>
          <p:cNvPr id="7" name="Rettangolo 6"/>
          <p:cNvSpPr/>
          <p:nvPr/>
        </p:nvSpPr>
        <p:spPr>
          <a:xfrm>
            <a:off x="2643174" y="1124744"/>
            <a:ext cx="6500826" cy="4832092"/>
          </a:xfrm>
          <a:prstGeom prst="rect">
            <a:avLst/>
          </a:prstGeom>
        </p:spPr>
        <p:txBody>
          <a:bodyPr wrap="square">
            <a:spAutoFit/>
          </a:bodyPr>
          <a:lstStyle/>
          <a:p>
            <a:pPr algn="ctr"/>
            <a:r>
              <a:rPr lang="it-IT" sz="2200" dirty="0" smtClean="0">
                <a:latin typeface="Arial Black" pitchFamily="34" charset="0"/>
              </a:rPr>
              <a:t>Sussistono limiti massimi di età per condurre determinati veicoli: </a:t>
            </a:r>
            <a:r>
              <a:rPr lang="it-IT" sz="2200" dirty="0" smtClean="0">
                <a:solidFill>
                  <a:srgbClr val="FF0000"/>
                </a:solidFill>
                <a:latin typeface="Arial Black" pitchFamily="34" charset="0"/>
              </a:rPr>
              <a:t>65 anni</a:t>
            </a:r>
            <a:r>
              <a:rPr lang="it-IT" sz="2200" dirty="0" smtClean="0">
                <a:latin typeface="Arial Black" pitchFamily="34" charset="0"/>
              </a:rPr>
              <a:t> per guidare autotreni ed autoarticolati la cui massa complessiva a pieno carico sia superiore a 20 t, </a:t>
            </a:r>
            <a:r>
              <a:rPr lang="it-IT" sz="2200" dirty="0" smtClean="0">
                <a:solidFill>
                  <a:srgbClr val="FF0000"/>
                </a:solidFill>
                <a:latin typeface="Arial Black" pitchFamily="34" charset="0"/>
              </a:rPr>
              <a:t>60 anni</a:t>
            </a:r>
            <a:r>
              <a:rPr lang="it-IT" sz="2200" dirty="0" smtClean="0">
                <a:latin typeface="Arial Black" pitchFamily="34" charset="0"/>
              </a:rPr>
              <a:t> per guidare autobus, autocarri, autotreni, autoarticolati, autosnodati, adibiti al trasporto di persone (detto ultimo limite può essere elevato, anno per anno, fino a 65 anni qualora il conducente consegua uno </a:t>
            </a:r>
            <a:r>
              <a:rPr lang="it-IT" sz="2200" i="1" dirty="0" smtClean="0">
                <a:latin typeface="Arial Black" pitchFamily="34" charset="0"/>
              </a:rPr>
              <a:t>«specifico attestato»</a:t>
            </a:r>
            <a:r>
              <a:rPr lang="it-IT" sz="2200" dirty="0" smtClean="0">
                <a:latin typeface="Arial Black" pitchFamily="34" charset="0"/>
              </a:rPr>
              <a:t> sui requisiti fisici e psichici a seguito di visita medica specialistica annuale, secondo modalità stabilite dal regolamento).</a:t>
            </a:r>
            <a:endParaRPr lang="it-IT" sz="2200" dirty="0">
              <a:latin typeface="Arial Black" pitchFamily="34" charset="0"/>
            </a:endParaRPr>
          </a:p>
        </p:txBody>
      </p:sp>
      <p:pic>
        <p:nvPicPr>
          <p:cNvPr id="15362" name="Picture 2" descr="http://www.autotrasportipedretti.it/images/autoarticolati.jpg"/>
          <p:cNvPicPr>
            <a:picLocks noChangeAspect="1" noChangeArrowheads="1"/>
          </p:cNvPicPr>
          <p:nvPr/>
        </p:nvPicPr>
        <p:blipFill>
          <a:blip r:embed="rId3"/>
          <a:srcRect/>
          <a:stretch>
            <a:fillRect/>
          </a:stretch>
        </p:blipFill>
        <p:spPr bwMode="auto">
          <a:xfrm>
            <a:off x="214282" y="1500174"/>
            <a:ext cx="2355066" cy="1714488"/>
          </a:xfrm>
          <a:prstGeom prst="rect">
            <a:avLst/>
          </a:prstGeom>
          <a:noFill/>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asellaDiTesto 3"/>
          <p:cNvSpPr txBox="1">
            <a:spLocks noChangeArrowheads="1"/>
          </p:cNvSpPr>
          <p:nvPr/>
        </p:nvSpPr>
        <p:spPr bwMode="auto">
          <a:xfrm>
            <a:off x="571472" y="404664"/>
            <a:ext cx="8062913" cy="646331"/>
          </a:xfrm>
          <a:prstGeom prst="rect">
            <a:avLst/>
          </a:prstGeom>
          <a:noFill/>
          <a:ln w="9525">
            <a:noFill/>
            <a:miter lim="800000"/>
            <a:headEnd/>
            <a:tailEnd/>
          </a:ln>
        </p:spPr>
        <p:txBody>
          <a:bodyPr wrap="square">
            <a:spAutoFit/>
          </a:bodyPr>
          <a:lstStyle/>
          <a:p>
            <a:pPr algn="ctr"/>
            <a:r>
              <a:rPr lang="it-IT" sz="3600" b="1" dirty="0" smtClean="0">
                <a:solidFill>
                  <a:schemeClr val="tx1">
                    <a:lumMod val="50000"/>
                    <a:lumOff val="50000"/>
                  </a:schemeClr>
                </a:solidFill>
                <a:latin typeface="Arial Black" pitchFamily="34" charset="0"/>
              </a:rPr>
              <a:t>Prescrizioni per la guida</a:t>
            </a:r>
            <a:endParaRPr lang="it-IT" sz="3600" b="1" dirty="0">
              <a:solidFill>
                <a:schemeClr val="tx1">
                  <a:lumMod val="50000"/>
                  <a:lumOff val="50000"/>
                </a:schemeClr>
              </a:solidFill>
              <a:latin typeface="Arial Black" pitchFamily="34" charset="0"/>
            </a:endParaRPr>
          </a:p>
        </p:txBody>
      </p:sp>
      <p:sp>
        <p:nvSpPr>
          <p:cNvPr id="8193" name="Rectangle 1"/>
          <p:cNvSpPr>
            <a:spLocks noChangeArrowheads="1"/>
          </p:cNvSpPr>
          <p:nvPr/>
        </p:nvSpPr>
        <p:spPr bwMode="auto">
          <a:xfrm>
            <a:off x="2643174" y="1052736"/>
            <a:ext cx="650082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L’</a:t>
            </a:r>
            <a:r>
              <a:rPr kumimoji="0" lang="it-IT" sz="24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art. 116 C.d.S.</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stabilisce che non si possono guidare autoveicoli e motoveicoli senza aver conseguito la patente di guida rilasciata dal competente ufficio del Dipartimento per i trasporti terrestri.</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Anche il minore che abbia compiuto 14 anni deve conseguire, per  guidare un ciclomotore, il certificato di idoneità alla guida, rilasciato dal competente ufficio del Dipartimento, a seguito di specifico corso con </a:t>
            </a:r>
            <a:r>
              <a:rPr kumimoji="0" lang="it-IT" sz="2400"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«prova finale»</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endParaRPr kumimoji="0" lang="it-IT" sz="24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14340" name="Picture 4" descr="http://1.bp.blogspot.com/__2WQcPvZv10/TMqghlfSvsI/AAAAAAAAAWs/nCpBFFdBgWc/s1600/patente.gif"/>
          <p:cNvPicPr>
            <a:picLocks noChangeAspect="1" noChangeArrowheads="1"/>
          </p:cNvPicPr>
          <p:nvPr/>
        </p:nvPicPr>
        <p:blipFill>
          <a:blip r:embed="rId2"/>
          <a:srcRect/>
          <a:stretch>
            <a:fillRect/>
          </a:stretch>
        </p:blipFill>
        <p:spPr bwMode="auto">
          <a:xfrm>
            <a:off x="142844" y="1500174"/>
            <a:ext cx="2571768" cy="3786214"/>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asellaDiTesto 3"/>
          <p:cNvSpPr txBox="1">
            <a:spLocks noChangeArrowheads="1"/>
          </p:cNvSpPr>
          <p:nvPr/>
        </p:nvSpPr>
        <p:spPr bwMode="auto">
          <a:xfrm>
            <a:off x="571472" y="500042"/>
            <a:ext cx="8062913" cy="646331"/>
          </a:xfrm>
          <a:prstGeom prst="rect">
            <a:avLst/>
          </a:prstGeom>
          <a:noFill/>
          <a:ln w="9525">
            <a:noFill/>
            <a:miter lim="800000"/>
            <a:headEnd/>
            <a:tailEnd/>
          </a:ln>
        </p:spPr>
        <p:txBody>
          <a:bodyPr wrap="square">
            <a:spAutoFit/>
          </a:bodyPr>
          <a:lstStyle/>
          <a:p>
            <a:pPr algn="ctr"/>
            <a:r>
              <a:rPr lang="it-IT" sz="3600" b="1" dirty="0" smtClean="0">
                <a:solidFill>
                  <a:schemeClr val="tx1">
                    <a:lumMod val="50000"/>
                    <a:lumOff val="50000"/>
                  </a:schemeClr>
                </a:solidFill>
                <a:latin typeface="Arial Black" pitchFamily="34" charset="0"/>
              </a:rPr>
              <a:t>Prescrizioni per la guida</a:t>
            </a:r>
            <a:endParaRPr lang="it-IT" sz="3600" b="1" dirty="0">
              <a:solidFill>
                <a:schemeClr val="tx1">
                  <a:lumMod val="50000"/>
                  <a:lumOff val="50000"/>
                </a:schemeClr>
              </a:solidFill>
              <a:latin typeface="Arial Black" pitchFamily="34" charset="0"/>
            </a:endParaRPr>
          </a:p>
        </p:txBody>
      </p:sp>
      <p:sp>
        <p:nvSpPr>
          <p:cNvPr id="8193" name="Rectangle 1"/>
          <p:cNvSpPr>
            <a:spLocks noChangeArrowheads="1"/>
          </p:cNvSpPr>
          <p:nvPr/>
        </p:nvSpPr>
        <p:spPr bwMode="auto">
          <a:xfrm>
            <a:off x="214282" y="1142984"/>
            <a:ext cx="864399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it-IT" sz="2400" dirty="0" smtClean="0">
                <a:latin typeface="Arial Black" pitchFamily="34" charset="0"/>
              </a:rPr>
              <a:t>A decorrere dal </a:t>
            </a:r>
            <a:r>
              <a:rPr lang="it-IT" sz="2400" u="sng" dirty="0" smtClean="0">
                <a:latin typeface="Arial Black" pitchFamily="34" charset="0"/>
              </a:rPr>
              <a:t>1° ottobre 2005</a:t>
            </a:r>
            <a:r>
              <a:rPr lang="it-IT" sz="2400" dirty="0" smtClean="0">
                <a:latin typeface="Arial Black" pitchFamily="34" charset="0"/>
              </a:rPr>
              <a:t>, l’obbligo di conseguire il certificato di idoneità alla guida di ciclomotori è esteso a coloro che abbiano compiuto la maggiore età a partire dalla medesima data e che non siano titolari di patente di guida (mentre non possono conseguire il certificato di idoneità alla guida di ciclomotori i conducenti già muniti di patente di guida).</a:t>
            </a:r>
            <a:endParaRPr kumimoji="0" lang="it-IT" sz="24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8" name="Picture 2" descr="http://www.autoscuolacarnevale.it/Patente/Imag/patente_dt.jpg"/>
          <p:cNvPicPr>
            <a:picLocks noChangeAspect="1" noChangeArrowheads="1"/>
          </p:cNvPicPr>
          <p:nvPr/>
        </p:nvPicPr>
        <p:blipFill>
          <a:blip r:embed="rId2"/>
          <a:srcRect/>
          <a:stretch>
            <a:fillRect/>
          </a:stretch>
        </p:blipFill>
        <p:spPr bwMode="auto">
          <a:xfrm>
            <a:off x="5143505" y="4214818"/>
            <a:ext cx="2643206" cy="1658611"/>
          </a:xfrm>
          <a:prstGeom prst="rect">
            <a:avLst/>
          </a:prstGeom>
          <a:noFill/>
        </p:spPr>
      </p:pic>
      <p:pic>
        <p:nvPicPr>
          <p:cNvPr id="13314" name="Picture 2" descr="http://www.autoscuolacarnevale.it/Patente/Imag/patente_av.jpg"/>
          <p:cNvPicPr>
            <a:picLocks noChangeAspect="1" noChangeArrowheads="1"/>
          </p:cNvPicPr>
          <p:nvPr/>
        </p:nvPicPr>
        <p:blipFill>
          <a:blip r:embed="rId3"/>
          <a:srcRect/>
          <a:stretch>
            <a:fillRect/>
          </a:stretch>
        </p:blipFill>
        <p:spPr bwMode="auto">
          <a:xfrm>
            <a:off x="1928794" y="4214818"/>
            <a:ext cx="2643206" cy="1658612"/>
          </a:xfrm>
          <a:prstGeom prst="rect">
            <a:avLst/>
          </a:prstGeom>
          <a:noFill/>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sellaDiTesto 3"/>
          <p:cNvSpPr txBox="1">
            <a:spLocks noChangeArrowheads="1"/>
          </p:cNvSpPr>
          <p:nvPr/>
        </p:nvSpPr>
        <p:spPr bwMode="auto">
          <a:xfrm>
            <a:off x="214282" y="571480"/>
            <a:ext cx="8715436" cy="4678204"/>
          </a:xfrm>
          <a:prstGeom prst="rect">
            <a:avLst/>
          </a:prstGeom>
          <a:noFill/>
          <a:ln w="9525">
            <a:noFill/>
            <a:miter lim="800000"/>
            <a:headEnd/>
            <a:tailEnd/>
          </a:ln>
        </p:spPr>
        <p:txBody>
          <a:bodyPr wrap="square">
            <a:spAutoFit/>
          </a:bodyPr>
          <a:lstStyle/>
          <a:p>
            <a:pPr algn="ctr"/>
            <a:r>
              <a:rPr lang="it-IT" sz="3200" b="1" dirty="0" smtClean="0">
                <a:solidFill>
                  <a:schemeClr val="tx1">
                    <a:lumMod val="50000"/>
                    <a:lumOff val="50000"/>
                  </a:schemeClr>
                </a:solidFill>
                <a:latin typeface="Arial Black" pitchFamily="34" charset="0"/>
              </a:rPr>
              <a:t>Fasi </a:t>
            </a:r>
            <a:r>
              <a:rPr lang="it-IT" sz="3200" b="1" dirty="0">
                <a:solidFill>
                  <a:schemeClr val="tx1">
                    <a:lumMod val="50000"/>
                    <a:lumOff val="50000"/>
                  </a:schemeClr>
                </a:solidFill>
                <a:latin typeface="Arial Black" pitchFamily="34" charset="0"/>
              </a:rPr>
              <a:t>statiche della </a:t>
            </a:r>
            <a:r>
              <a:rPr lang="it-IT" sz="3200" b="1" dirty="0" smtClean="0">
                <a:solidFill>
                  <a:schemeClr val="tx1">
                    <a:lumMod val="50000"/>
                    <a:lumOff val="50000"/>
                  </a:schemeClr>
                </a:solidFill>
                <a:latin typeface="Arial Black" pitchFamily="34" charset="0"/>
              </a:rPr>
              <a:t>circolazione</a:t>
            </a:r>
            <a:endParaRPr lang="it-IT" sz="3200" b="1" dirty="0">
              <a:solidFill>
                <a:schemeClr val="tx1">
                  <a:lumMod val="50000"/>
                  <a:lumOff val="50000"/>
                </a:schemeClr>
              </a:solidFill>
              <a:latin typeface="Arial Black" pitchFamily="34" charset="0"/>
            </a:endParaRPr>
          </a:p>
          <a:p>
            <a:pPr algn="ctr"/>
            <a:endParaRPr lang="it-IT" sz="1400" b="1" dirty="0">
              <a:solidFill>
                <a:srgbClr val="0000CC"/>
              </a:solidFill>
              <a:latin typeface="Arial Black" pitchFamily="34" charset="0"/>
            </a:endParaRPr>
          </a:p>
          <a:p>
            <a:pPr algn="ctr"/>
            <a:r>
              <a:rPr lang="it-IT" sz="2200" dirty="0" smtClean="0">
                <a:latin typeface="Arial Black" pitchFamily="34" charset="0"/>
              </a:rPr>
              <a:t>I </a:t>
            </a:r>
            <a:r>
              <a:rPr lang="it-IT" sz="2200" dirty="0" smtClean="0">
                <a:solidFill>
                  <a:srgbClr val="0000CC"/>
                </a:solidFill>
                <a:latin typeface="Arial Black" pitchFamily="34" charset="0"/>
              </a:rPr>
              <a:t>termini tecnici</a:t>
            </a:r>
            <a:r>
              <a:rPr lang="it-IT" sz="2200" dirty="0" smtClean="0">
                <a:latin typeface="Arial Black" pitchFamily="34" charset="0"/>
              </a:rPr>
              <a:t> relativi alle fasi statiche di circolazione dei veicoli sono definiti </a:t>
            </a:r>
            <a:r>
              <a:rPr lang="it-IT" sz="2200" dirty="0" smtClean="0">
                <a:solidFill>
                  <a:srgbClr val="FF0000"/>
                </a:solidFill>
                <a:latin typeface="Arial Black" pitchFamily="34" charset="0"/>
              </a:rPr>
              <a:t>nell’art. 157 C.d.S.</a:t>
            </a:r>
            <a:r>
              <a:rPr lang="it-IT" sz="2200" dirty="0" smtClean="0">
                <a:latin typeface="Arial Black" pitchFamily="34" charset="0"/>
              </a:rPr>
              <a:t>:</a:t>
            </a:r>
          </a:p>
          <a:p>
            <a:pPr algn="ctr"/>
            <a:endParaRPr lang="it-IT" sz="2000" b="1" dirty="0" smtClean="0">
              <a:solidFill>
                <a:srgbClr val="0000CC"/>
              </a:solidFill>
              <a:latin typeface="Arial Black" pitchFamily="34" charset="0"/>
            </a:endParaRPr>
          </a:p>
          <a:p>
            <a:pPr algn="ctr"/>
            <a:r>
              <a:rPr lang="it-IT" sz="2000" b="1" i="1" dirty="0" smtClean="0">
                <a:solidFill>
                  <a:srgbClr val="0000CC"/>
                </a:solidFill>
                <a:latin typeface="Arial Black" pitchFamily="34" charset="0"/>
              </a:rPr>
              <a:t>Arresto: </a:t>
            </a:r>
            <a:r>
              <a:rPr lang="it-IT" sz="2000" b="1" i="1" dirty="0" smtClean="0">
                <a:solidFill>
                  <a:srgbClr val="FF0000"/>
                </a:solidFill>
                <a:latin typeface="Arial Black" pitchFamily="34" charset="0"/>
              </a:rPr>
              <a:t>interruzione </a:t>
            </a:r>
            <a:r>
              <a:rPr lang="it-IT" sz="2000" b="1" i="1" dirty="0">
                <a:solidFill>
                  <a:srgbClr val="FF0000"/>
                </a:solidFill>
                <a:latin typeface="Arial Black" pitchFamily="34" charset="0"/>
              </a:rPr>
              <a:t>della marcia del veicolo dovuta ad esigenze di circolazione.</a:t>
            </a:r>
          </a:p>
          <a:p>
            <a:pPr algn="ctr"/>
            <a:endParaRPr lang="it-IT" sz="1400" b="1" i="1" dirty="0">
              <a:solidFill>
                <a:srgbClr val="0000CC"/>
              </a:solidFill>
              <a:latin typeface="Arial Black" pitchFamily="34" charset="0"/>
            </a:endParaRPr>
          </a:p>
          <a:p>
            <a:pPr algn="ctr"/>
            <a:r>
              <a:rPr lang="it-IT" sz="2000" b="1" i="1" dirty="0" smtClean="0">
                <a:solidFill>
                  <a:srgbClr val="0000CC"/>
                </a:solidFill>
                <a:latin typeface="Arial Black" pitchFamily="34" charset="0"/>
              </a:rPr>
              <a:t>Fermata:</a:t>
            </a:r>
            <a:r>
              <a:rPr lang="it-IT" sz="2000" b="1" i="1" dirty="0" smtClean="0">
                <a:solidFill>
                  <a:srgbClr val="FF0000"/>
                </a:solidFill>
                <a:latin typeface="Arial Black" pitchFamily="34" charset="0"/>
              </a:rPr>
              <a:t> </a:t>
            </a:r>
            <a:r>
              <a:rPr lang="it-IT" sz="2000" b="1" i="1" dirty="0">
                <a:solidFill>
                  <a:srgbClr val="FF0000"/>
                </a:solidFill>
                <a:latin typeface="Arial Black" pitchFamily="34" charset="0"/>
              </a:rPr>
              <a:t>temporanea sospensione della </a:t>
            </a:r>
            <a:r>
              <a:rPr lang="it-IT" sz="2000" b="1" i="1" dirty="0" smtClean="0">
                <a:solidFill>
                  <a:srgbClr val="FF0000"/>
                </a:solidFill>
                <a:latin typeface="Arial Black" pitchFamily="34" charset="0"/>
              </a:rPr>
              <a:t>marcia, anche </a:t>
            </a:r>
            <a:r>
              <a:rPr lang="it-IT" sz="2000" b="1" i="1" dirty="0">
                <a:solidFill>
                  <a:srgbClr val="FF0000"/>
                </a:solidFill>
                <a:latin typeface="Arial Black" pitchFamily="34" charset="0"/>
              </a:rPr>
              <a:t>se in area dove non sia ammessa la sosta, per consentire la salita o la discesa delle persone, ovvero per esigenze </a:t>
            </a:r>
            <a:r>
              <a:rPr lang="it-IT" sz="2000" b="1" i="1" dirty="0" smtClean="0">
                <a:solidFill>
                  <a:srgbClr val="FF0000"/>
                </a:solidFill>
                <a:latin typeface="Arial Black" pitchFamily="34" charset="0"/>
              </a:rPr>
              <a:t>urgenti e di </a:t>
            </a:r>
            <a:r>
              <a:rPr lang="it-IT" sz="2000" b="1" i="1" dirty="0">
                <a:solidFill>
                  <a:srgbClr val="FF0000"/>
                </a:solidFill>
                <a:latin typeface="Arial Black" pitchFamily="34" charset="0"/>
              </a:rPr>
              <a:t>brevissima durata.</a:t>
            </a:r>
          </a:p>
          <a:p>
            <a:pPr algn="ctr"/>
            <a:endParaRPr lang="it-IT" sz="1400" b="1" i="1" dirty="0">
              <a:solidFill>
                <a:srgbClr val="0000CC"/>
              </a:solidFill>
              <a:latin typeface="Arial Black" pitchFamily="34" charset="0"/>
            </a:endParaRPr>
          </a:p>
          <a:p>
            <a:pPr algn="ctr"/>
            <a:r>
              <a:rPr lang="it-IT" sz="2000" b="1" i="1" dirty="0" smtClean="0">
                <a:solidFill>
                  <a:srgbClr val="0000CC"/>
                </a:solidFill>
                <a:latin typeface="Arial Black" pitchFamily="34" charset="0"/>
              </a:rPr>
              <a:t>Sosta: </a:t>
            </a:r>
            <a:r>
              <a:rPr lang="it-IT" sz="2000" b="1" i="1" dirty="0" smtClean="0">
                <a:solidFill>
                  <a:srgbClr val="FF0000"/>
                </a:solidFill>
                <a:latin typeface="Arial Black" pitchFamily="34" charset="0"/>
              </a:rPr>
              <a:t>sospensione </a:t>
            </a:r>
            <a:r>
              <a:rPr lang="it-IT" sz="2000" b="1" i="1" dirty="0">
                <a:solidFill>
                  <a:srgbClr val="FF0000"/>
                </a:solidFill>
                <a:latin typeface="Arial Black" pitchFamily="34" charset="0"/>
              </a:rPr>
              <a:t>della marcia del veicolo protratta nel tempo, con </a:t>
            </a:r>
            <a:r>
              <a:rPr lang="it-IT" sz="2000" b="1" i="1" dirty="0" smtClean="0">
                <a:solidFill>
                  <a:srgbClr val="FF0000"/>
                </a:solidFill>
                <a:latin typeface="Arial Black" pitchFamily="34" charset="0"/>
              </a:rPr>
              <a:t>possibilità </a:t>
            </a:r>
            <a:r>
              <a:rPr lang="it-IT" sz="2000" b="1" i="1" dirty="0">
                <a:solidFill>
                  <a:srgbClr val="FF0000"/>
                </a:solidFill>
                <a:latin typeface="Arial Black" pitchFamily="34" charset="0"/>
              </a:rPr>
              <a:t>di allontanamento del conducente</a:t>
            </a:r>
            <a:r>
              <a:rPr lang="it-IT" sz="2000" b="1" i="1" dirty="0" smtClean="0">
                <a:solidFill>
                  <a:srgbClr val="FF0000"/>
                </a:solidFill>
                <a:latin typeface="Arial Black" pitchFamily="34" charset="0"/>
              </a:rPr>
              <a:t>.</a:t>
            </a:r>
            <a:endParaRPr lang="it-IT" sz="2000" b="1" i="1" dirty="0">
              <a:solidFill>
                <a:srgbClr val="FF0000"/>
              </a:solidFill>
              <a:latin typeface="Arial Black" pitchFamily="34" charset="0"/>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asellaDiTesto 3"/>
          <p:cNvSpPr txBox="1">
            <a:spLocks noChangeArrowheads="1"/>
          </p:cNvSpPr>
          <p:nvPr/>
        </p:nvSpPr>
        <p:spPr bwMode="auto">
          <a:xfrm>
            <a:off x="571472" y="500042"/>
            <a:ext cx="8062913" cy="646331"/>
          </a:xfrm>
          <a:prstGeom prst="rect">
            <a:avLst/>
          </a:prstGeom>
          <a:noFill/>
          <a:ln w="9525">
            <a:noFill/>
            <a:miter lim="800000"/>
            <a:headEnd/>
            <a:tailEnd/>
          </a:ln>
        </p:spPr>
        <p:txBody>
          <a:bodyPr wrap="square">
            <a:spAutoFit/>
          </a:bodyPr>
          <a:lstStyle/>
          <a:p>
            <a:pPr algn="ctr"/>
            <a:r>
              <a:rPr lang="it-IT" sz="3600" b="1" dirty="0" smtClean="0">
                <a:solidFill>
                  <a:schemeClr val="tx1">
                    <a:lumMod val="50000"/>
                    <a:lumOff val="50000"/>
                  </a:schemeClr>
                </a:solidFill>
                <a:latin typeface="Arial Black" pitchFamily="34" charset="0"/>
              </a:rPr>
              <a:t>Categorie di Patente di guida</a:t>
            </a:r>
            <a:endParaRPr lang="it-IT" sz="3600" b="1" dirty="0">
              <a:solidFill>
                <a:schemeClr val="tx1">
                  <a:lumMod val="50000"/>
                  <a:lumOff val="50000"/>
                </a:schemeClr>
              </a:solidFill>
              <a:latin typeface="Arial Black" pitchFamily="34" charset="0"/>
            </a:endParaRPr>
          </a:p>
        </p:txBody>
      </p:sp>
      <p:sp>
        <p:nvSpPr>
          <p:cNvPr id="8" name="Rettangolo 7"/>
          <p:cNvSpPr/>
          <p:nvPr/>
        </p:nvSpPr>
        <p:spPr>
          <a:xfrm>
            <a:off x="142844" y="1285860"/>
            <a:ext cx="9001156" cy="4524315"/>
          </a:xfrm>
          <a:prstGeom prst="rect">
            <a:avLst/>
          </a:prstGeom>
        </p:spPr>
        <p:txBody>
          <a:bodyPr wrap="square">
            <a:spAutoFit/>
          </a:bodyPr>
          <a:lstStyle/>
          <a:p>
            <a:pPr algn="ctr"/>
            <a:r>
              <a:rPr lang="it-IT" sz="2400" dirty="0" smtClean="0">
                <a:latin typeface="Arial Black" pitchFamily="34" charset="0"/>
              </a:rPr>
              <a:t>La patente di guida si distingue nelle </a:t>
            </a:r>
            <a:r>
              <a:rPr lang="it-IT" sz="2400" dirty="0" smtClean="0">
                <a:solidFill>
                  <a:srgbClr val="FF0000"/>
                </a:solidFill>
                <a:latin typeface="Arial Black" pitchFamily="34" charset="0"/>
              </a:rPr>
              <a:t>seguenti categorie</a:t>
            </a:r>
            <a:r>
              <a:rPr lang="it-IT" sz="2400" dirty="0" smtClean="0">
                <a:latin typeface="Arial Black" pitchFamily="34" charset="0"/>
              </a:rPr>
              <a:t> </a:t>
            </a:r>
            <a:r>
              <a:rPr lang="it-IT" sz="2200" dirty="0" smtClean="0">
                <a:latin typeface="Arial Narrow" pitchFamily="34" charset="0"/>
              </a:rPr>
              <a:t>(ed abilita alla guida dei veicoli indicati per le rispettive categorie)</a:t>
            </a:r>
            <a:r>
              <a:rPr lang="it-IT" sz="2400" dirty="0" smtClean="0">
                <a:latin typeface="Arial Black" pitchFamily="34" charset="0"/>
              </a:rPr>
              <a:t>:  </a:t>
            </a:r>
          </a:p>
          <a:p>
            <a:pPr algn="ctr"/>
            <a:r>
              <a:rPr lang="it-IT" sz="2400" dirty="0" smtClean="0">
                <a:solidFill>
                  <a:srgbClr val="FF0000"/>
                </a:solidFill>
                <a:latin typeface="Arial Black" pitchFamily="34" charset="0"/>
              </a:rPr>
              <a:t>Patente «A»</a:t>
            </a:r>
            <a:r>
              <a:rPr lang="it-IT" sz="2400" dirty="0" smtClean="0">
                <a:latin typeface="Arial Black" pitchFamily="34" charset="0"/>
              </a:rPr>
              <a:t>: motoveicoli di massa complessiva sino a 1,3 t; </a:t>
            </a:r>
          </a:p>
          <a:p>
            <a:pPr algn="ctr"/>
            <a:r>
              <a:rPr lang="it-IT" sz="2400" dirty="0" smtClean="0">
                <a:solidFill>
                  <a:srgbClr val="FF0000"/>
                </a:solidFill>
                <a:latin typeface="Arial Black" pitchFamily="34" charset="0"/>
              </a:rPr>
              <a:t>Patente «B»</a:t>
            </a:r>
            <a:r>
              <a:rPr lang="it-IT" sz="2400" dirty="0" smtClean="0">
                <a:latin typeface="Arial Black" pitchFamily="34" charset="0"/>
              </a:rPr>
              <a:t>: motoveicoli, esclusi i motocicli, autoveicoli di massa complessiva non superiore a 3,5 t e il cui numero di posti a sedere, escluso il conducente, non è superiore a 8, anche se trainanti un rimorchio leggero ovvero un rimorchio che non ecceda la massa a vuoto del veicolo trainante e non comporti una massa complessiva a pieno carico per i due veicoli superiore a 3,5 t;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asellaDiTesto 3"/>
          <p:cNvSpPr txBox="1">
            <a:spLocks noChangeArrowheads="1"/>
          </p:cNvSpPr>
          <p:nvPr/>
        </p:nvSpPr>
        <p:spPr bwMode="auto">
          <a:xfrm>
            <a:off x="571472" y="500042"/>
            <a:ext cx="8062913" cy="646331"/>
          </a:xfrm>
          <a:prstGeom prst="rect">
            <a:avLst/>
          </a:prstGeom>
          <a:noFill/>
          <a:ln w="9525">
            <a:noFill/>
            <a:miter lim="800000"/>
            <a:headEnd/>
            <a:tailEnd/>
          </a:ln>
        </p:spPr>
        <p:txBody>
          <a:bodyPr wrap="square">
            <a:spAutoFit/>
          </a:bodyPr>
          <a:lstStyle/>
          <a:p>
            <a:pPr algn="ctr"/>
            <a:r>
              <a:rPr lang="it-IT" sz="3600" b="1" dirty="0" smtClean="0">
                <a:solidFill>
                  <a:schemeClr val="tx1">
                    <a:lumMod val="50000"/>
                    <a:lumOff val="50000"/>
                  </a:schemeClr>
                </a:solidFill>
                <a:latin typeface="Arial Black" pitchFamily="34" charset="0"/>
              </a:rPr>
              <a:t>Categorie di Patente di guida</a:t>
            </a:r>
            <a:endParaRPr lang="it-IT" sz="3600" b="1" dirty="0">
              <a:solidFill>
                <a:schemeClr val="tx1">
                  <a:lumMod val="50000"/>
                  <a:lumOff val="50000"/>
                </a:schemeClr>
              </a:solidFill>
              <a:latin typeface="Arial Black" pitchFamily="34" charset="0"/>
            </a:endParaRPr>
          </a:p>
        </p:txBody>
      </p:sp>
      <p:sp>
        <p:nvSpPr>
          <p:cNvPr id="8" name="Rettangolo 7"/>
          <p:cNvSpPr/>
          <p:nvPr/>
        </p:nvSpPr>
        <p:spPr>
          <a:xfrm>
            <a:off x="214282" y="1285860"/>
            <a:ext cx="8715436" cy="4401205"/>
          </a:xfrm>
          <a:prstGeom prst="rect">
            <a:avLst/>
          </a:prstGeom>
        </p:spPr>
        <p:txBody>
          <a:bodyPr wrap="square">
            <a:spAutoFit/>
          </a:bodyPr>
          <a:lstStyle/>
          <a:p>
            <a:pPr algn="ctr"/>
            <a:r>
              <a:rPr lang="it-IT" sz="2000" dirty="0" smtClean="0">
                <a:solidFill>
                  <a:srgbClr val="FF0000"/>
                </a:solidFill>
                <a:latin typeface="Arial Black" pitchFamily="34" charset="0"/>
              </a:rPr>
              <a:t>Patente </a:t>
            </a:r>
            <a:r>
              <a:rPr lang="it-IT" sz="2000" b="1" dirty="0" smtClean="0">
                <a:solidFill>
                  <a:srgbClr val="FF0000"/>
                </a:solidFill>
                <a:latin typeface="Arial Black" pitchFamily="34" charset="0"/>
              </a:rPr>
              <a:t>«</a:t>
            </a:r>
            <a:r>
              <a:rPr lang="it-IT" sz="2000" dirty="0" smtClean="0">
                <a:solidFill>
                  <a:srgbClr val="FF0000"/>
                </a:solidFill>
                <a:latin typeface="Arial Black" pitchFamily="34" charset="0"/>
              </a:rPr>
              <a:t>C»</a:t>
            </a:r>
            <a:r>
              <a:rPr lang="it-IT" sz="2000" dirty="0" smtClean="0">
                <a:latin typeface="Arial Black" pitchFamily="34" charset="0"/>
              </a:rPr>
              <a:t>: autoveicoli, di massa complessiva a pieno carico superiore a 3,5 t, anche se trainanti un rimorchio leggero, esclusi quelli per la cui guida è richiesta la patente della categoria D; </a:t>
            </a:r>
          </a:p>
          <a:p>
            <a:pPr algn="ctr"/>
            <a:r>
              <a:rPr lang="it-IT" sz="2000" dirty="0" smtClean="0">
                <a:solidFill>
                  <a:srgbClr val="FF0000"/>
                </a:solidFill>
                <a:latin typeface="Arial Black" pitchFamily="34" charset="0"/>
              </a:rPr>
              <a:t>Patente «D»</a:t>
            </a:r>
            <a:r>
              <a:rPr lang="it-IT" sz="2000" dirty="0" smtClean="0">
                <a:latin typeface="Arial Black" pitchFamily="34" charset="0"/>
              </a:rPr>
              <a:t>: autobus ed altri autoveicoli destinati al trasporto di persone il cui numero di posti a sedere, escluso quello del conducente, è superiore a 8, anche se trainanti un rimorchio leggero (ovvero un rimorchio di massa complessiva a pieno carico fino a 0,75 t); </a:t>
            </a:r>
          </a:p>
          <a:p>
            <a:pPr algn="ctr"/>
            <a:r>
              <a:rPr lang="it-IT" sz="2000" dirty="0" smtClean="0">
                <a:solidFill>
                  <a:srgbClr val="FF0000"/>
                </a:solidFill>
                <a:latin typeface="Arial Black" pitchFamily="34" charset="0"/>
              </a:rPr>
              <a:t>Patente «E»</a:t>
            </a:r>
            <a:r>
              <a:rPr lang="it-IT" sz="2000" dirty="0" smtClean="0">
                <a:latin typeface="Arial Black" pitchFamily="34" charset="0"/>
              </a:rPr>
              <a:t>: autoveicoli per la cui guida è richiesta la patente del- le categorie B, C e D, per ciascuna delle quali il conducente sia abilitato, quando trainano un rimorchio che non rientra in quelli indicati per ciascuna delle precedenti categorie.</a:t>
            </a:r>
            <a:endParaRPr lang="it-IT" sz="2000" dirty="0">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asellaDiTesto 3"/>
          <p:cNvSpPr txBox="1">
            <a:spLocks noChangeArrowheads="1"/>
          </p:cNvSpPr>
          <p:nvPr/>
        </p:nvSpPr>
        <p:spPr bwMode="auto">
          <a:xfrm>
            <a:off x="571472" y="500042"/>
            <a:ext cx="8062913" cy="646331"/>
          </a:xfrm>
          <a:prstGeom prst="rect">
            <a:avLst/>
          </a:prstGeom>
          <a:noFill/>
          <a:ln w="9525">
            <a:noFill/>
            <a:miter lim="800000"/>
            <a:headEnd/>
            <a:tailEnd/>
          </a:ln>
        </p:spPr>
        <p:txBody>
          <a:bodyPr wrap="square">
            <a:spAutoFit/>
          </a:bodyPr>
          <a:lstStyle/>
          <a:p>
            <a:pPr algn="ctr"/>
            <a:r>
              <a:rPr lang="it-IT" sz="3600" b="1" dirty="0" smtClean="0">
                <a:solidFill>
                  <a:schemeClr val="tx1">
                    <a:lumMod val="50000"/>
                    <a:lumOff val="50000"/>
                  </a:schemeClr>
                </a:solidFill>
                <a:latin typeface="Arial Black" pitchFamily="34" charset="0"/>
              </a:rPr>
              <a:t>Sanzioni amministrative</a:t>
            </a:r>
            <a:endParaRPr lang="it-IT" sz="3600" b="1" dirty="0">
              <a:solidFill>
                <a:schemeClr val="tx1">
                  <a:lumMod val="50000"/>
                  <a:lumOff val="50000"/>
                </a:schemeClr>
              </a:solidFill>
              <a:latin typeface="Arial Black" pitchFamily="34" charset="0"/>
            </a:endParaRPr>
          </a:p>
        </p:txBody>
      </p:sp>
      <p:sp>
        <p:nvSpPr>
          <p:cNvPr id="8" name="Rettangolo 7"/>
          <p:cNvSpPr/>
          <p:nvPr/>
        </p:nvSpPr>
        <p:spPr>
          <a:xfrm>
            <a:off x="214282" y="1285860"/>
            <a:ext cx="8715436" cy="1200329"/>
          </a:xfrm>
          <a:prstGeom prst="rect">
            <a:avLst/>
          </a:prstGeom>
        </p:spPr>
        <p:txBody>
          <a:bodyPr wrap="square">
            <a:spAutoFit/>
          </a:bodyPr>
          <a:lstStyle/>
          <a:p>
            <a:pPr algn="ctr"/>
            <a:r>
              <a:rPr lang="it-IT" sz="2400" u="sng" dirty="0" smtClean="0">
                <a:solidFill>
                  <a:srgbClr val="FF0000"/>
                </a:solidFill>
                <a:latin typeface="Arial Black" pitchFamily="34" charset="0"/>
              </a:rPr>
              <a:t>Chiunque guidi autoveicoli o motoveicoli senza aver  conseguito la patente di guida è punito con l’ammenda da € 2.257,00 ad € 9.032,00</a:t>
            </a:r>
            <a:r>
              <a:rPr lang="it-IT" sz="2400" dirty="0" smtClean="0">
                <a:latin typeface="Arial Black" pitchFamily="34" charset="0"/>
              </a:rPr>
              <a:t>.</a:t>
            </a:r>
            <a:endParaRPr lang="it-IT" sz="1000" dirty="0" smtClean="0">
              <a:latin typeface="Arial Black" pitchFamily="34" charset="0"/>
            </a:endParaRPr>
          </a:p>
        </p:txBody>
      </p:sp>
      <p:sp>
        <p:nvSpPr>
          <p:cNvPr id="10242" name="AutoShape 2" descr="data:image/jpg;base64,/9j/4AAQSkZJRgABAQAAAQABAAD/2wBDAAkGBwgHBgkIBwgKCgkLDRYPDQwMDRsUFRAWIB0iIiAdHx8kKDQsJCYxJx8fLT0tMTU3Ojo6Iys/RD84QzQ5Ojf/2wBDAQoKCg0MDRoPDxo3JR8lNzc3Nzc3Nzc3Nzc3Nzc3Nzc3Nzc3Nzc3Nzc3Nzc3Nzc3Nzc3Nzc3Nzc3Nzc3Nzc3Nzf/wAARCABOAE4DASIAAhEBAxEB/8QAHAAAAQQDAQAAAAAAAAAAAAAAAAEFBgcDBAgC/8QAOhAAAQMDAQMIBgkFAAAAAAAAAQACAwQFEQYHEiETFBYiMUFRYRUXVXGRkyNTgZSxwdHS4SQyM1Ki/8QAGwEAAwEAAwEAAAAAAAAAAAAAAgQGAwABBQf/xAAwEQACAQMCBQEECwAAAAAAAAABAgADBBEFMQYSEyFBURQicYEjMjNCUlRhYpHB8P/aAAwDAQACEQMRAD8AptCEKzi8VCB2qf6L2Z1t8ijrbk51HROOWgjrvHkO5JX2oW9jT6ldgBCRCxwJAEu67wOPcuhIdPaL0tA3nTKRjm9slU4OeT7kg1hoZr+QElDgcM83bj8FLni9qhPs9szD1xN+hj6xxOe0LoZ9t0PqljmwtoJJHDAMBDHj4KDau2Uz26F9XZJXVMTQS6Fw67fd4puy4stK1QUq6mm37h/cFqBAyO8rFC9PY+N5ZI0tcOBaRggryqkEMM+JhBKkW3aqJ1xuVNRtzvTyNZ8ShqOqIWPiclh7JdFsuU4vNzi3qaI/QxOHB7vH3J92i7RDaZH2iyFnOWjdlmHZF5DzUj1bXs0fot4pAGPZGIIcf7EYyudZ5ZJ5XSyuL3vJc5xOSSoHSrU6/ePf3X2anCrGnPSXkG5mSsrKitnfNVzPmkeclz3ZKwBCFfIioAqAYHgRUnO89wyywSCWF7o3NPBzTgq1dn+0yRrobZqB+/HxEdW48R5O/VVOjGO5efqWk2uo0uSuPn5Hzho7Ie0eNYXKK7akr62CNrIpJTuBvgO9M6O1Cdo0RRpCkuwGMwCcnMyQx8tOxm8xu84DeeQ0DPeSVe2kNN6Po5KJ1JVUFVdYutvxVbXuc7v4BxVDxsfJI1jGlz3EBoHaSrv0Fs7ksdbSXeeucajk+tAI8AZHZlSvF7olqA1Yoe+APvH9YxQB5tpKtVUWna+KCLUc1MxjSXRioqBFn4kZUb6O7Nvr7V9/Z+9O2uNEwatNMZax9M+n3gC2MOyCol6mIfbb/k/yojS3tBbKKl49M9+wG0Yfm5uy5jv0d2bfX2r7+z96Ojuzb6+1ff2fvTT6l4vbcnyP5R6l4hx9NyfI/leh1rH8/U/iBhvwiO3R3ZsQf6i0+Z5+zh/0qn1x6GF/mi0/HG2iiAY10b94PPeQe9S7UuzGlsFlqbjNeXP5FvVj5IDfPhnKrLvyqnhy3pMxuKVw1Qbe9tMazHYjERCEKumE9se5jw5hw4HIPhhO9Jqi801TDMblVPDHhxaZDg+SZkLCvbUq4xUUH0nYJGxnS1c52qdHma21LopZ4d+N8TiC1/gqCqb5f6WokgnuNayaMlrmukIIOVKdl2uG2Gf0bcnnmEzupIT/AInH8lNtf6Dg1NCLpaHMbXbgxj+yYfqvn1lyaDeta3aDpOcq2No22aigqZTXSO9e1Kv5pS9I737VrPmlYbrZ7jaKh0FxpJYXjvc04PuK0ftHxV1ToWVReZFUj4CLEsNzN6svFyrYuSq62eaPOd18hIWk0OeQ1oJJOAB3rYoqCsuEoioqaWeQ9jWNyrd0Fs29HEXbUGOcMG9HTni1nDtcfFKX+q2WmUu5GTso3z8BO1RnlMuaWkhwwR2goWzci03GqLcY5Z2MdnatZevSfqKreszPYxEIQinIv4KY6R2hXXT25TyHndEOHIyHi0eRUOQlbyyt7yn0q65H+2hKzKciX3Q7SNJ3qFsdybyBxgsqYt5o+0ZWTnezmRpdv2g8c43eP4KgOBxgcfFHaeKlzwbbq30FZ1HoDNvaD5Ev6p15o2yRkUDo5CBwZSQ/mQFXurNpt0vYkpqFooqN3Ahpy948yoJunBPgkT1jwrY2j9Vsu3qxzBeuzDG0M/ae8oQgKjwR22mW8//Z">
            <a:hlinkClick r:id="rId2"/>
          </p:cNvPr>
          <p:cNvSpPr>
            <a:spLocks noChangeAspect="1" noChangeArrowheads="1"/>
          </p:cNvSpPr>
          <p:nvPr/>
        </p:nvSpPr>
        <p:spPr bwMode="auto">
          <a:xfrm>
            <a:off x="77788" y="-385763"/>
            <a:ext cx="742950" cy="7429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44" name="Picture 4" descr="http://www.oltrepopavese.org/images/logo_euro.gif"/>
          <p:cNvPicPr>
            <a:picLocks noChangeAspect="1" noChangeArrowheads="1"/>
          </p:cNvPicPr>
          <p:nvPr/>
        </p:nvPicPr>
        <p:blipFill>
          <a:blip r:embed="rId3"/>
          <a:srcRect/>
          <a:stretch>
            <a:fillRect/>
          </a:stretch>
        </p:blipFill>
        <p:spPr bwMode="auto">
          <a:xfrm>
            <a:off x="785786" y="2571744"/>
            <a:ext cx="2714644" cy="2714644"/>
          </a:xfrm>
          <a:prstGeom prst="rect">
            <a:avLst/>
          </a:prstGeom>
          <a:noFill/>
        </p:spPr>
      </p:pic>
      <p:sp>
        <p:nvSpPr>
          <p:cNvPr id="9" name="Rettangolo 8"/>
          <p:cNvSpPr/>
          <p:nvPr/>
        </p:nvSpPr>
        <p:spPr>
          <a:xfrm>
            <a:off x="3929058" y="2643182"/>
            <a:ext cx="4857752" cy="2677656"/>
          </a:xfrm>
          <a:prstGeom prst="rect">
            <a:avLst/>
          </a:prstGeom>
        </p:spPr>
        <p:txBody>
          <a:bodyPr wrap="square">
            <a:spAutoFit/>
          </a:bodyPr>
          <a:lstStyle/>
          <a:p>
            <a:pPr algn="ctr"/>
            <a:r>
              <a:rPr lang="it-IT" sz="2400" dirty="0" smtClean="0">
                <a:latin typeface="Arial Black" pitchFamily="34" charset="0"/>
              </a:rPr>
              <a:t>La stessa sanzione si applica ai conducenti che guidino senza patente perché revocata o non rinnovata per mancanza dei requisiti previsti dal Codice della Strada.</a:t>
            </a:r>
            <a:endParaRPr lang="it-IT" sz="2400" dirty="0">
              <a:latin typeface="Arial Black" pitchFamily="34" charset="0"/>
            </a:endParaRP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asellaDiTesto 3"/>
          <p:cNvSpPr txBox="1">
            <a:spLocks noChangeArrowheads="1"/>
          </p:cNvSpPr>
          <p:nvPr/>
        </p:nvSpPr>
        <p:spPr bwMode="auto">
          <a:xfrm>
            <a:off x="571472" y="500042"/>
            <a:ext cx="8062913" cy="646331"/>
          </a:xfrm>
          <a:prstGeom prst="rect">
            <a:avLst/>
          </a:prstGeom>
          <a:noFill/>
          <a:ln w="9525">
            <a:noFill/>
            <a:miter lim="800000"/>
            <a:headEnd/>
            <a:tailEnd/>
          </a:ln>
        </p:spPr>
        <p:txBody>
          <a:bodyPr wrap="square">
            <a:spAutoFit/>
          </a:bodyPr>
          <a:lstStyle/>
          <a:p>
            <a:pPr algn="ctr"/>
            <a:r>
              <a:rPr lang="it-IT" sz="3600" b="1" dirty="0" smtClean="0">
                <a:solidFill>
                  <a:schemeClr val="tx1">
                    <a:lumMod val="50000"/>
                    <a:lumOff val="50000"/>
                  </a:schemeClr>
                </a:solidFill>
                <a:latin typeface="Arial Black" pitchFamily="34" charset="0"/>
              </a:rPr>
              <a:t>La Patente di guida “a punti”</a:t>
            </a:r>
            <a:endParaRPr lang="it-IT" sz="3600" b="1" dirty="0">
              <a:solidFill>
                <a:schemeClr val="tx1">
                  <a:lumMod val="50000"/>
                  <a:lumOff val="50000"/>
                </a:schemeClr>
              </a:solidFill>
              <a:latin typeface="Arial Black" pitchFamily="34" charset="0"/>
            </a:endParaRPr>
          </a:p>
        </p:txBody>
      </p:sp>
      <p:sp>
        <p:nvSpPr>
          <p:cNvPr id="8" name="Rettangolo 7"/>
          <p:cNvSpPr/>
          <p:nvPr/>
        </p:nvSpPr>
        <p:spPr>
          <a:xfrm>
            <a:off x="2928926" y="1142984"/>
            <a:ext cx="6000792" cy="4893647"/>
          </a:xfrm>
          <a:prstGeom prst="rect">
            <a:avLst/>
          </a:prstGeom>
        </p:spPr>
        <p:txBody>
          <a:bodyPr wrap="square">
            <a:spAutoFit/>
          </a:bodyPr>
          <a:lstStyle/>
          <a:p>
            <a:pPr algn="ctr"/>
            <a:r>
              <a:rPr lang="it-IT" sz="2400" dirty="0" smtClean="0">
                <a:latin typeface="Arial Black" pitchFamily="34" charset="0"/>
              </a:rPr>
              <a:t>Il </a:t>
            </a:r>
            <a:r>
              <a:rPr lang="it-IT" sz="2400" dirty="0" smtClean="0">
                <a:solidFill>
                  <a:srgbClr val="FF0000"/>
                </a:solidFill>
                <a:latin typeface="Arial Black" pitchFamily="34" charset="0"/>
              </a:rPr>
              <a:t>D.L. 27/6/2003, n. 151</a:t>
            </a:r>
            <a:r>
              <a:rPr lang="it-IT" sz="2400" dirty="0" smtClean="0">
                <a:latin typeface="Arial Black" pitchFamily="34" charset="0"/>
              </a:rPr>
              <a:t>, convertito nella </a:t>
            </a:r>
            <a:r>
              <a:rPr lang="it-IT" sz="2400" dirty="0" smtClean="0">
                <a:solidFill>
                  <a:srgbClr val="FF0000"/>
                </a:solidFill>
                <a:latin typeface="Arial Black" pitchFamily="34" charset="0"/>
              </a:rPr>
              <a:t>Legge 1/8/2003, n. 214</a:t>
            </a:r>
            <a:r>
              <a:rPr lang="it-IT" sz="2400" dirty="0" smtClean="0">
                <a:latin typeface="Arial Black" pitchFamily="34" charset="0"/>
              </a:rPr>
              <a:t>, è stata introdotta la cosiddetta </a:t>
            </a:r>
            <a:r>
              <a:rPr lang="it-IT" sz="2400" i="1" dirty="0" smtClean="0">
                <a:latin typeface="Arial Black" pitchFamily="34" charset="0"/>
              </a:rPr>
              <a:t>«patente a punti»</a:t>
            </a:r>
            <a:r>
              <a:rPr lang="it-IT" sz="2400" dirty="0" smtClean="0">
                <a:latin typeface="Arial Black" pitchFamily="34" charset="0"/>
              </a:rPr>
              <a:t>. </a:t>
            </a:r>
          </a:p>
          <a:p>
            <a:pPr algn="ctr"/>
            <a:r>
              <a:rPr lang="it-IT" sz="2400" dirty="0" smtClean="0">
                <a:latin typeface="Arial Black" pitchFamily="34" charset="0"/>
              </a:rPr>
              <a:t>L’</a:t>
            </a:r>
            <a:r>
              <a:rPr lang="it-IT" sz="2400" dirty="0" smtClean="0">
                <a:solidFill>
                  <a:srgbClr val="FF0000"/>
                </a:solidFill>
                <a:latin typeface="Arial Black" pitchFamily="34" charset="0"/>
              </a:rPr>
              <a:t>art. 126 bis C.d.S.</a:t>
            </a:r>
            <a:r>
              <a:rPr lang="it-IT" sz="2400" dirty="0" smtClean="0">
                <a:latin typeface="Arial Black" pitchFamily="34" charset="0"/>
              </a:rPr>
              <a:t> prevede, infatti, che all’atto del rilascio della patente viene attribuito un punteggio di </a:t>
            </a:r>
            <a:r>
              <a:rPr lang="it-IT" sz="2400" i="1" dirty="0" smtClean="0">
                <a:latin typeface="Arial Black" pitchFamily="34" charset="0"/>
              </a:rPr>
              <a:t>«20 punti»</a:t>
            </a:r>
            <a:r>
              <a:rPr lang="it-IT" sz="2400" dirty="0" smtClean="0">
                <a:latin typeface="Arial Black" pitchFamily="34" charset="0"/>
              </a:rPr>
              <a:t> e tale punteggio (annotato nell’anagrafe nazionale degli abilitati alla guida) subisce decurtazioni nella misura indicata in una apposita tabella allegata al suddetto articolo. </a:t>
            </a:r>
            <a:endParaRPr lang="it-IT" sz="2400" dirty="0">
              <a:latin typeface="Arial Black" pitchFamily="34" charset="0"/>
            </a:endParaRPr>
          </a:p>
        </p:txBody>
      </p:sp>
      <p:pic>
        <p:nvPicPr>
          <p:cNvPr id="9218" name="Picture 2" descr="Composizione con paletta"/>
          <p:cNvPicPr>
            <a:picLocks noChangeAspect="1" noChangeArrowheads="1"/>
          </p:cNvPicPr>
          <p:nvPr/>
        </p:nvPicPr>
        <p:blipFill>
          <a:blip r:embed="rId2"/>
          <a:srcRect/>
          <a:stretch>
            <a:fillRect/>
          </a:stretch>
        </p:blipFill>
        <p:spPr bwMode="auto">
          <a:xfrm>
            <a:off x="357157" y="1285860"/>
            <a:ext cx="2449303" cy="1714512"/>
          </a:xfrm>
          <a:prstGeom prst="rect">
            <a:avLst/>
          </a:prstGeom>
          <a:noFill/>
        </p:spPr>
      </p:pic>
      <p:sp>
        <p:nvSpPr>
          <p:cNvPr id="9220" name="AutoShape 4" descr="data:image/jpg;base64,/9j/4AAQSkZJRgABAQAAAQABAAD/2wBDAAkGBwgHBgkIBwgKCgkLDRYPDQwMDRsUFRAWIB0iIiAdHx8kKDQsJCYxJx8fLT0tMTU3Ojo6Iys/RD84QzQ5Ojf/2wBDAQoKCg0MDRoPDxo3JR8lNzc3Nzc3Nzc3Nzc3Nzc3Nzc3Nzc3Nzc3Nzc3Nzc3Nzc3Nzc3Nzc3Nzc3Nzc3Nzc3Nzf/wAARCABOAHsDASIAAhEBAxEB/8QAGwAAAgMBAQEAAAAAAAAAAAAABAUCAwYBAAf/xABBEAABAwIEBAIHBAcHBQAAAAABAgMRAAQFEiExEyJBUQZhBxQycYGRoRWxwfAjJEJDUnKCFjM0NWLR8TZUstLh/8QAGQEAAwEBAQAAAAAAAAAAAAAAAAECAwQF/8QAIhEAAgICAwEAAgMAAAAAAAAAAAECEQMhEjFRQRMicaHR/9oADAMBAAIRAxEAPwC/xr4uvfDmKN2Fja2hZ4KVjMkiNVCBBGmgrPj0k4uuQLSw0BJkKGg/qqHpa/6nbA/7VH/kusesK9WTGfJmO40zQNj7or1YY48E6FPJJSaTNor0j4uASLbD1JETAVuRPefz7q8PSVi5UP1SyE+S/wD2pBjpYOOD1DIWgwz/AIcA/uk54A0n2p85pS3GdO8TTWOPhP5Jen3nEMQuLTLwMOduUcPMotnYyAABGtCKxu8S+WzhTi+aApKjBEqE+z/pB9xFN1KCXW0l392ZaG51Gvw/GkWJvlWKPNsY6m2MIT6qYlJOUA7zqVpPYyAZBrjckvh2067J/b12kniYasFJSnICZOZMyOXpt7+1EXGOvtLy/Zj6uRBEBRkkAx7Pcx8DtQGEOuLvmlK8RN3aDMMpElftef8AqGvXL89Nxo1yKEJmdqSkvCuLfQow/F3b24DTtg8wCgqzqScsgiBJA13+VHrNEZS8MyU5ZGkmhXJBKSIIpN2b41qmZ5OO3izlGEPBUA5SqN5Pby+oqpePv8QpGFvqTIhWokEEzGWtEkZnEpmJNTypLuXLykxHana8K4yX0WWuOOOLUz6k+ttZS1mSFSQVe3GXYCes6fGr04862+0XcLeKFpLailKlSAPaPLp269aY4a1+sGY0UQkn3GjkhsGzU2jVSzEqPxPT60rXhhljTqzNnxE8hbQOGXSksuFGfITmBnXas5feDsKxO6XfLs3mFvwtbSQpGRRAkQBEzM19DeS2hpQQlZHGGuYan5bUqxcq+0XtT02OmwpSa8Iq3sQeNvBF94hxhN7a3Vs02GUoyu5pkEnoD3pAn0XYuiYvbAkiNQs/Ll3r6+nau1ss00qOeUYt2z5A56McVCFRd4ekSDACydBGhInXf8iqkejbEgoKN9ZQCCRK5+6vslegdh8qPzTBQh4JGv8AMUcRlebIoBwSQkaaHp/xSTGGEHFXnE+GfW1yhPrMDn5CdZHQgCRMb6aS9vb23tbpDCncrr3spI0J2/GqcTxW1w0t+t5wVgKCgkRGZKdzHVY03iawkzok12J2VO267d5jwvw3NxlURklGYaZf4iRtoddzR+JYnidvcBq3wld2ngpWShyEhZVBTMdtfiNKHT4swlwrE3GdOqgpsDqU9+4+ZA30q2w8SYbfXrVtbl7iuEhOZuBso6mewNTZKmSVjOKcTKnA7hSZAnMRJ0B3AEDXffppNUqxfFnUgr8PPbExxCCDmgD2ewmdvx0OmhjsRUHDw0Zk7dqY03fYutg+tht1bRQ6RmKNZGsDcA6xMEA9xQWLYo/aLQbTD3Lp1YJKUqjLH/P31YnxHhdqkvXV1w0rJSCpJ3ESNvMfWjkY1hq1rae4iVpRPOwQBOkmdhJG/em9HRLKugfCnn37ZK3bVVu/mOZCp8gPv+lPEJWhQJSQllvKnMIlRO4pdhON4diThTZXTT4t0cR2GinU7bjfambLZU01xF86iXFAzEfd0oM5TtFahLjKPbS2C4sDWT0pY9ZpW6pTikoUdSkmIpkuFt5HEBK3lwA2f2e/Y0uvXFLuVlpxWTQDknYR3oZLv4PE7UPd39pZKbTdPpbU7ORJBJVETAA8x8xRCdqrftmLkRcMocGUp5kzoYkfGB8hVGD7B7fF8PuHkNM3SFuLMJAB15c28RsZ86NoZGHWTbjTrdoylbX92oIAKeUJ0+AA9womhCArlTCXEocWgLWTkSojm91C3t/Z2WUXz6GgucufSY3+/wCtWXFra3Fwl1xoKeZ9heoKdZ3HSoXNjZ3uVN0wy/kBjOkK0MT+E1MjWSBzjOF83621KZCgATqN+mu4/M1JnGcLedQhq7ZKlqCEhKtSSYH4++vfYuFlKx6hbHQpUQ2NQQAR8QB8IqwYfhrbyEJYteKk8ZAypzJM+1G+/WpIC8qd+hFc6jTSdxUoiCJGmsakV6ObmB16d6a7Ki9gF2qyITcvLtChQzIU7lIOwkE+8CfOq/WcMDjTBbs0cNeYwUCCJEeRmasuvD+G3zTbVzahxDRJaBWrlJ+Pl9Kpu/C2DuOXjxswpRIE8RW53O/022qma2/Ahh3DUhSWV2TSrhwKcLbiBCZEAx/MPmO9MHc6mnCgFXFhKSDIA07dKVJ8MYPbu3CkWwGRlIJLijzSFDcxukH59zN7LLVk1aWls3w2rdnkRMgDtSCKbYYsLBW40yeRPCajp5+760K6v1ZXB4ObKBJzp3j30PmUENJn2llZFA3Ly3X1LUJJ8qGW8LaNOyVc+cQc53661ZI7is2u8xh9h5myZZDzKg2XHFaBSTzTvuAI0/a8qJcOKKxhlQCRYcIFxBKdFQqdd98nlvTTsxnjqTQ6zD+IfOvZh3HzocnUQND2roUM1URwBnLZCroPkQpKCjQ9Jn/aka8CumrxD9jeqty4Yu1Ia1d5lKJBnlnN02hJkxT4uXCb4NhserFokrnUKnaO0Umdd8SC9c4aLA2wdXkSVQ4pvp13jvUtGjprZ37LxgJQ19qrLHEBWTKVhGnLm5idAdZBlUzoBXb3BXri+TfWdwGnktJbQDKgACqTvoYUQFQYk0O5deJC25Awwnh5geLoDp57b6mOvQCeod8RMJKQbAIklMqEgaQDrHviYB0kwKmieMS1rB8YUuXsafyhBTKAAokic0QB7QB7wInU04tm32x+neDiyrMSEBIE6wBJMDzJqbbrZMJeSsyZGYE0uxq6xW2dQnC7Fu5zAlZWvKAdeunWNO006S2PilscDTKU9DJmuqSt0voRlgPDTROg/wDlCYY/cu2iFXjQZeJMoBOmvT8+dFLUM7ozJlxGdAKRCY9/xqi/4ILYcPraEJSpxRHKlQmO/wB1UXqVJcJWRBaAgL3I+tFtucR5CgTD7Uf1CqHwhYt+YyZQREx2pDi2pbFil6tQBGU6Gg88aGiHwpklDkAtqIIigniQ6qNvhSZ1NJrR7CsQLWJNl1YVxleqPkHQupH6Nf8AUn6itMTGg61i723KnGAHipd0lVu44UBJ4zUrQ5EnaI7xWlwu79ewy2uiClTqAojsev41Mf1k4nHjlzxJ/Vr/AD+gsyrKcxCQIg1Fw6AanpNR1BBzb7aV5asqkg+7SqCyxJM86j2gUtRg9kzijuJJ4nrLwUFkuEpMhIOh/kH5iD4Ogneu5QBHfagbpvYmY8MYawy820l0JfQlCznEwkggjTcQPLyrn9k8JKwVNurOYqKVOqVmJyzM/wAqR8B2pzqITJnpXZ0Hn9KKFSFdr4awy2uWn22XEuMrztwvRPMVARERJ/Dam6lEgBMb7nWoZtJMkb/A1wHr0oGtE0qUkkK1FWKXCUOSAWlSSqdu0VSVBGlSadyOgDWDGvWgTf0kIQfalKZdbR1I99dWoPJKEEw5CkDsf96HcUtlToBClsjiBZ3KT0qxpSkLU0OVJTxG41yjtQDvsovmRcwtvncUOZSRoCBttSVSwDCiJ60+OVw8FKYQ6nNtqFzvXznHPSK3aYtc2wwtLpaVkU4pUFRAAJ+c0M0jm4Kmf//Z">
            <a:hlinkClick r:id="rId3"/>
          </p:cNvPr>
          <p:cNvSpPr>
            <a:spLocks noChangeAspect="1" noChangeArrowheads="1"/>
          </p:cNvSpPr>
          <p:nvPr/>
        </p:nvSpPr>
        <p:spPr bwMode="auto">
          <a:xfrm>
            <a:off x="77788" y="-385763"/>
            <a:ext cx="1171575" cy="7429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9222" name="Picture 6" descr="http://2.bp.blogspot.com/_kkaxn4Js900/SwpxKHQJRgI/AAAAAAAAAHU/n11G2NyqI24/s1600/patente.jpg"/>
          <p:cNvPicPr>
            <a:picLocks noChangeAspect="1" noChangeArrowheads="1"/>
          </p:cNvPicPr>
          <p:nvPr/>
        </p:nvPicPr>
        <p:blipFill>
          <a:blip r:embed="rId4"/>
          <a:srcRect/>
          <a:stretch>
            <a:fillRect/>
          </a:stretch>
        </p:blipFill>
        <p:spPr bwMode="auto">
          <a:xfrm>
            <a:off x="285720" y="3429000"/>
            <a:ext cx="2571768" cy="1620214"/>
          </a:xfrm>
          <a:prstGeom prst="rect">
            <a:avLst/>
          </a:prstGeom>
          <a:noFill/>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asellaDiTesto 3"/>
          <p:cNvSpPr txBox="1">
            <a:spLocks noChangeArrowheads="1"/>
          </p:cNvSpPr>
          <p:nvPr/>
        </p:nvSpPr>
        <p:spPr bwMode="auto">
          <a:xfrm>
            <a:off x="571472" y="500042"/>
            <a:ext cx="8062913" cy="646331"/>
          </a:xfrm>
          <a:prstGeom prst="rect">
            <a:avLst/>
          </a:prstGeom>
          <a:noFill/>
          <a:ln w="9525">
            <a:noFill/>
            <a:miter lim="800000"/>
            <a:headEnd/>
            <a:tailEnd/>
          </a:ln>
        </p:spPr>
        <p:txBody>
          <a:bodyPr wrap="square">
            <a:spAutoFit/>
          </a:bodyPr>
          <a:lstStyle/>
          <a:p>
            <a:pPr algn="ctr"/>
            <a:r>
              <a:rPr lang="it-IT" sz="3600" b="1" dirty="0" smtClean="0">
                <a:solidFill>
                  <a:schemeClr val="tx1">
                    <a:lumMod val="50000"/>
                    <a:lumOff val="50000"/>
                  </a:schemeClr>
                </a:solidFill>
                <a:latin typeface="Arial Black" pitchFamily="34" charset="0"/>
              </a:rPr>
              <a:t>La Patente di guida “a punti”</a:t>
            </a:r>
            <a:endParaRPr lang="it-IT" sz="3600" b="1" dirty="0">
              <a:solidFill>
                <a:schemeClr val="tx1">
                  <a:lumMod val="50000"/>
                  <a:lumOff val="50000"/>
                </a:schemeClr>
              </a:solidFill>
              <a:latin typeface="Arial Black" pitchFamily="34" charset="0"/>
            </a:endParaRPr>
          </a:p>
        </p:txBody>
      </p:sp>
      <p:sp>
        <p:nvSpPr>
          <p:cNvPr id="8" name="Rettangolo 7"/>
          <p:cNvSpPr/>
          <p:nvPr/>
        </p:nvSpPr>
        <p:spPr>
          <a:xfrm>
            <a:off x="142844" y="1357298"/>
            <a:ext cx="5857916" cy="4154984"/>
          </a:xfrm>
          <a:prstGeom prst="rect">
            <a:avLst/>
          </a:prstGeom>
        </p:spPr>
        <p:txBody>
          <a:bodyPr wrap="square">
            <a:spAutoFit/>
          </a:bodyPr>
          <a:lstStyle/>
          <a:p>
            <a:pPr algn="ctr"/>
            <a:r>
              <a:rPr lang="it-IT" sz="2400" u="sng" dirty="0" smtClean="0">
                <a:solidFill>
                  <a:srgbClr val="FF0000"/>
                </a:solidFill>
                <a:latin typeface="Arial Black" pitchFamily="34" charset="0"/>
              </a:rPr>
              <a:t>L’indicazione del punteggio relativo ad ogni violazione deve risultare dal verbale di contestazione</a:t>
            </a:r>
            <a:r>
              <a:rPr lang="it-IT" sz="2400" dirty="0" smtClean="0">
                <a:latin typeface="Arial Black" pitchFamily="34" charset="0"/>
              </a:rPr>
              <a:t> e, qualora vengano accertate contemporaneamente più violazioni, possono essere decurtati un massimo di 15 punti. Le suddette disposizioni non si applicano nei casi in cui è prevista la sospensione o la revoca della patente.</a:t>
            </a:r>
            <a:endParaRPr lang="it-IT" sz="2400" dirty="0">
              <a:latin typeface="Arial Black" pitchFamily="34" charset="0"/>
            </a:endParaRPr>
          </a:p>
        </p:txBody>
      </p:sp>
      <p:pic>
        <p:nvPicPr>
          <p:cNvPr id="8196" name="Picture 4" descr="Gli autovelox della Polstrada">
            <a:hlinkClick r:id="rId2" tooltip="Leggi articolo"/>
          </p:cNvPr>
          <p:cNvPicPr>
            <a:picLocks noChangeAspect="1" noChangeArrowheads="1"/>
          </p:cNvPicPr>
          <p:nvPr/>
        </p:nvPicPr>
        <p:blipFill>
          <a:blip r:embed="rId3"/>
          <a:srcRect/>
          <a:stretch>
            <a:fillRect/>
          </a:stretch>
        </p:blipFill>
        <p:spPr bwMode="auto">
          <a:xfrm>
            <a:off x="6000760" y="1500173"/>
            <a:ext cx="2714644" cy="3786215"/>
          </a:xfrm>
          <a:prstGeom prst="rect">
            <a:avLst/>
          </a:prstGeom>
          <a:noFill/>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asellaDiTesto 3"/>
          <p:cNvSpPr txBox="1">
            <a:spLocks noChangeArrowheads="1"/>
          </p:cNvSpPr>
          <p:nvPr/>
        </p:nvSpPr>
        <p:spPr bwMode="auto">
          <a:xfrm>
            <a:off x="714348" y="500042"/>
            <a:ext cx="7920037"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documenti </a:t>
            </a:r>
            <a:r>
              <a:rPr lang="it-IT" sz="3600" b="1" dirty="0" smtClean="0">
                <a:solidFill>
                  <a:schemeClr val="tx1">
                    <a:lumMod val="50000"/>
                    <a:lumOff val="50000"/>
                  </a:schemeClr>
                </a:solidFill>
                <a:latin typeface="Arial Black" pitchFamily="34" charset="0"/>
              </a:rPr>
              <a:t>dell’autoveicolo</a:t>
            </a:r>
            <a:endParaRPr lang="it-IT" sz="2000" b="1" dirty="0">
              <a:solidFill>
                <a:schemeClr val="tx1">
                  <a:lumMod val="50000"/>
                  <a:lumOff val="50000"/>
                </a:schemeClr>
              </a:solidFill>
              <a:latin typeface="Arial Black" pitchFamily="34" charset="0"/>
            </a:endParaRPr>
          </a:p>
        </p:txBody>
      </p:sp>
      <p:sp>
        <p:nvSpPr>
          <p:cNvPr id="6" name="Rettangolo 5"/>
          <p:cNvSpPr/>
          <p:nvPr/>
        </p:nvSpPr>
        <p:spPr>
          <a:xfrm>
            <a:off x="2857488" y="1285860"/>
            <a:ext cx="6286512" cy="4524315"/>
          </a:xfrm>
          <a:prstGeom prst="rect">
            <a:avLst/>
          </a:prstGeom>
        </p:spPr>
        <p:txBody>
          <a:bodyPr wrap="square">
            <a:spAutoFit/>
          </a:bodyPr>
          <a:lstStyle/>
          <a:p>
            <a:pPr algn="ctr"/>
            <a:r>
              <a:rPr lang="it-IT" sz="2400" dirty="0" smtClean="0">
                <a:latin typeface="Arial Black" pitchFamily="34" charset="0"/>
              </a:rPr>
              <a:t>Per poter circolare con veicoli a motore il conducente </a:t>
            </a:r>
            <a:r>
              <a:rPr lang="it-IT" sz="2400" dirty="0" err="1" smtClean="0">
                <a:latin typeface="Arial Black" pitchFamily="34" charset="0"/>
              </a:rPr>
              <a:t>-art</a:t>
            </a:r>
            <a:r>
              <a:rPr lang="it-IT" sz="2400" dirty="0" smtClean="0">
                <a:latin typeface="Arial Black" pitchFamily="34" charset="0"/>
              </a:rPr>
              <a:t>. 180 C. </a:t>
            </a:r>
            <a:r>
              <a:rPr lang="it-IT" sz="2400" dirty="0" err="1" smtClean="0">
                <a:latin typeface="Arial Black" pitchFamily="34" charset="0"/>
              </a:rPr>
              <a:t>d.S.-</a:t>
            </a:r>
            <a:r>
              <a:rPr lang="it-IT" sz="2400" dirty="0" smtClean="0">
                <a:latin typeface="Arial Black" pitchFamily="34" charset="0"/>
              </a:rPr>
              <a:t> deve avere con sé la </a:t>
            </a:r>
            <a:r>
              <a:rPr lang="it-IT" sz="2400" dirty="0" smtClean="0">
                <a:solidFill>
                  <a:srgbClr val="FF0000"/>
                </a:solidFill>
                <a:latin typeface="Arial Black" pitchFamily="34" charset="0"/>
              </a:rPr>
              <a:t>carta di circolazione</a:t>
            </a:r>
            <a:r>
              <a:rPr lang="it-IT" sz="2400" dirty="0" smtClean="0">
                <a:latin typeface="Arial Black" pitchFamily="34" charset="0"/>
              </a:rPr>
              <a:t> o il </a:t>
            </a:r>
            <a:r>
              <a:rPr lang="it-IT" sz="2400" dirty="0" smtClean="0">
                <a:solidFill>
                  <a:srgbClr val="FF0000"/>
                </a:solidFill>
                <a:latin typeface="Arial Black" pitchFamily="34" charset="0"/>
              </a:rPr>
              <a:t>certificato di idoneità tecnica alla circolazione del veicolo</a:t>
            </a:r>
            <a:r>
              <a:rPr lang="it-IT" sz="2400" dirty="0" smtClean="0">
                <a:latin typeface="Arial Black" pitchFamily="34" charset="0"/>
              </a:rPr>
              <a:t>, la </a:t>
            </a:r>
            <a:r>
              <a:rPr lang="it-IT" sz="2400" dirty="0" smtClean="0">
                <a:solidFill>
                  <a:srgbClr val="FF0000"/>
                </a:solidFill>
                <a:latin typeface="Arial Black" pitchFamily="34" charset="0"/>
              </a:rPr>
              <a:t>patente di guida</a:t>
            </a:r>
            <a:r>
              <a:rPr lang="it-IT" sz="2400" dirty="0" smtClean="0">
                <a:latin typeface="Arial Black" pitchFamily="34" charset="0"/>
              </a:rPr>
              <a:t> valida per la corrispondente categoria del veicolo (o l’autorizzazione per l’esercitazione alla guida), un </a:t>
            </a:r>
            <a:r>
              <a:rPr lang="it-IT" sz="2400" dirty="0" smtClean="0">
                <a:solidFill>
                  <a:srgbClr val="FF0000"/>
                </a:solidFill>
                <a:latin typeface="Arial Black" pitchFamily="34" charset="0"/>
              </a:rPr>
              <a:t>documento personale di riconoscimento</a:t>
            </a:r>
            <a:r>
              <a:rPr lang="it-IT" sz="2400" dirty="0" smtClean="0">
                <a:latin typeface="Arial Black" pitchFamily="34" charset="0"/>
              </a:rPr>
              <a:t> ed il </a:t>
            </a:r>
            <a:r>
              <a:rPr lang="it-IT" sz="2400" dirty="0" smtClean="0">
                <a:solidFill>
                  <a:srgbClr val="FF0000"/>
                </a:solidFill>
                <a:latin typeface="Arial Black" pitchFamily="34" charset="0"/>
              </a:rPr>
              <a:t>certificato di assicurazione obbligatoria</a:t>
            </a:r>
            <a:r>
              <a:rPr lang="it-IT" sz="2400" dirty="0" smtClean="0">
                <a:latin typeface="Arial Black" pitchFamily="34" charset="0"/>
              </a:rPr>
              <a:t>.</a:t>
            </a:r>
            <a:endParaRPr lang="it-IT" sz="2400" dirty="0">
              <a:latin typeface="Arial Black" pitchFamily="34" charset="0"/>
            </a:endParaRPr>
          </a:p>
        </p:txBody>
      </p:sp>
      <p:pic>
        <p:nvPicPr>
          <p:cNvPr id="7172" name="Picture 4" descr="http://www.makregadget.it/pub/prodotto/immaginepiccola/busta_pdocumenti_auto_a_schede_serg_0143s.jpg"/>
          <p:cNvPicPr>
            <a:picLocks noChangeAspect="1" noChangeArrowheads="1"/>
          </p:cNvPicPr>
          <p:nvPr/>
        </p:nvPicPr>
        <p:blipFill>
          <a:blip r:embed="rId2"/>
          <a:srcRect/>
          <a:stretch>
            <a:fillRect/>
          </a:stretch>
        </p:blipFill>
        <p:spPr bwMode="auto">
          <a:xfrm>
            <a:off x="357158" y="1500174"/>
            <a:ext cx="2357454" cy="3643338"/>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asellaDiTesto 3"/>
          <p:cNvSpPr txBox="1">
            <a:spLocks noChangeArrowheads="1"/>
          </p:cNvSpPr>
          <p:nvPr/>
        </p:nvSpPr>
        <p:spPr bwMode="auto">
          <a:xfrm>
            <a:off x="714348" y="500042"/>
            <a:ext cx="7920037"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documenti </a:t>
            </a:r>
            <a:r>
              <a:rPr lang="it-IT" sz="3600" b="1" dirty="0" smtClean="0">
                <a:solidFill>
                  <a:schemeClr val="tx1">
                    <a:lumMod val="50000"/>
                    <a:lumOff val="50000"/>
                  </a:schemeClr>
                </a:solidFill>
                <a:latin typeface="Arial Black" pitchFamily="34" charset="0"/>
              </a:rPr>
              <a:t>dell’autoveicolo</a:t>
            </a:r>
            <a:endParaRPr lang="it-IT" sz="2000" b="1" dirty="0">
              <a:solidFill>
                <a:schemeClr val="tx1">
                  <a:lumMod val="50000"/>
                  <a:lumOff val="50000"/>
                </a:schemeClr>
              </a:solidFill>
              <a:latin typeface="Arial Black" pitchFamily="34" charset="0"/>
            </a:endParaRPr>
          </a:p>
        </p:txBody>
      </p:sp>
      <p:sp>
        <p:nvSpPr>
          <p:cNvPr id="6" name="Rettangolo 5"/>
          <p:cNvSpPr/>
          <p:nvPr/>
        </p:nvSpPr>
        <p:spPr>
          <a:xfrm>
            <a:off x="285720" y="1428736"/>
            <a:ext cx="4071966" cy="3929090"/>
          </a:xfrm>
          <a:prstGeom prst="rect">
            <a:avLst/>
          </a:prstGeom>
        </p:spPr>
        <p:txBody>
          <a:bodyPr wrap="square">
            <a:spAutoFit/>
          </a:bodyPr>
          <a:lstStyle/>
          <a:p>
            <a:pPr algn="ctr"/>
            <a:r>
              <a:rPr lang="it-IT" sz="2400" dirty="0" smtClean="0">
                <a:latin typeface="Arial Black" pitchFamily="34" charset="0"/>
              </a:rPr>
              <a:t>Chi svolge la funzione di istruttore di guida, inoltre, deve avere con sé la patente durante le esercitazioni di guida e, se si tratta di istruttore di Scuola Guida, anche l’attestato di qualifica professionale.</a:t>
            </a:r>
            <a:endParaRPr lang="it-IT" sz="2400" dirty="0">
              <a:latin typeface="Arial Black" pitchFamily="34" charset="0"/>
            </a:endParaRPr>
          </a:p>
        </p:txBody>
      </p:sp>
      <p:pic>
        <p:nvPicPr>
          <p:cNvPr id="7" name="Picture 2" descr="http://www.serigrafica2000.com/immagini/1232724738_sf.jpg"/>
          <p:cNvPicPr>
            <a:picLocks noChangeAspect="1" noChangeArrowheads="1"/>
          </p:cNvPicPr>
          <p:nvPr/>
        </p:nvPicPr>
        <p:blipFill>
          <a:blip r:embed="rId2"/>
          <a:srcRect/>
          <a:stretch>
            <a:fillRect/>
          </a:stretch>
        </p:blipFill>
        <p:spPr bwMode="auto">
          <a:xfrm>
            <a:off x="4357686" y="1428736"/>
            <a:ext cx="4429156" cy="3714776"/>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asellaDiTesto 3"/>
          <p:cNvSpPr txBox="1">
            <a:spLocks noChangeArrowheads="1"/>
          </p:cNvSpPr>
          <p:nvPr/>
        </p:nvSpPr>
        <p:spPr bwMode="auto">
          <a:xfrm>
            <a:off x="714348" y="332656"/>
            <a:ext cx="7920037"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documenti </a:t>
            </a:r>
            <a:r>
              <a:rPr lang="it-IT" sz="3600" b="1" dirty="0" smtClean="0">
                <a:solidFill>
                  <a:schemeClr val="tx1">
                    <a:lumMod val="50000"/>
                    <a:lumOff val="50000"/>
                  </a:schemeClr>
                </a:solidFill>
                <a:latin typeface="Arial Black" pitchFamily="34" charset="0"/>
              </a:rPr>
              <a:t>dell’autoveicolo</a:t>
            </a:r>
            <a:endParaRPr lang="it-IT" sz="2000" b="1" dirty="0">
              <a:solidFill>
                <a:schemeClr val="tx1">
                  <a:lumMod val="50000"/>
                  <a:lumOff val="50000"/>
                </a:schemeClr>
              </a:solidFill>
              <a:latin typeface="Arial Black" pitchFamily="34" charset="0"/>
            </a:endParaRPr>
          </a:p>
        </p:txBody>
      </p:sp>
      <p:sp>
        <p:nvSpPr>
          <p:cNvPr id="6" name="Rettangolo 5"/>
          <p:cNvSpPr/>
          <p:nvPr/>
        </p:nvSpPr>
        <p:spPr>
          <a:xfrm>
            <a:off x="2714612" y="1124744"/>
            <a:ext cx="6429388" cy="4893647"/>
          </a:xfrm>
          <a:prstGeom prst="rect">
            <a:avLst/>
          </a:prstGeom>
        </p:spPr>
        <p:txBody>
          <a:bodyPr wrap="square">
            <a:spAutoFit/>
          </a:bodyPr>
          <a:lstStyle/>
          <a:p>
            <a:pPr algn="ctr"/>
            <a:r>
              <a:rPr lang="it-IT" sz="2400" dirty="0" smtClean="0">
                <a:solidFill>
                  <a:srgbClr val="0000CC"/>
                </a:solidFill>
                <a:latin typeface="Arial Black" pitchFamily="34" charset="0"/>
              </a:rPr>
              <a:t>Quando l’autoveicolo sia adibito ad uso diverso da quello risultante dalla carta di circolazione, ovvero quando il veicolo sia in circolazione di prova</a:t>
            </a:r>
            <a:r>
              <a:rPr lang="it-IT" sz="2400" dirty="0" smtClean="0">
                <a:latin typeface="Arial Black" pitchFamily="34" charset="0"/>
              </a:rPr>
              <a:t>, il conducente deve avere con sé la relativa </a:t>
            </a:r>
            <a:r>
              <a:rPr lang="it-IT" sz="2400" dirty="0" smtClean="0">
                <a:solidFill>
                  <a:srgbClr val="FF0000"/>
                </a:solidFill>
                <a:latin typeface="Arial Black" pitchFamily="34" charset="0"/>
              </a:rPr>
              <a:t>autorizzazione</a:t>
            </a:r>
            <a:r>
              <a:rPr lang="it-IT" sz="2400" dirty="0" smtClean="0">
                <a:latin typeface="Arial Black" pitchFamily="34" charset="0"/>
              </a:rPr>
              <a:t> e, per i veicoli adibiti a servizio pubblico di trasporto di persone e per quelli adibiti a locazione senza conducente, la carta di circolazione può essere sostituita da fotocopia autenticata dallo stesso proprietario con sottoscrizione del medesimo.</a:t>
            </a:r>
            <a:endParaRPr lang="it-IT" sz="2400" dirty="0">
              <a:latin typeface="Arial Black" pitchFamily="34" charset="0"/>
            </a:endParaRPr>
          </a:p>
        </p:txBody>
      </p:sp>
      <p:pic>
        <p:nvPicPr>
          <p:cNvPr id="5122" name="Picture 2" descr="Carta di circolazione (Libretto di circolazione)"/>
          <p:cNvPicPr>
            <a:picLocks noChangeAspect="1" noChangeArrowheads="1"/>
          </p:cNvPicPr>
          <p:nvPr/>
        </p:nvPicPr>
        <p:blipFill>
          <a:blip r:embed="rId2"/>
          <a:srcRect/>
          <a:stretch>
            <a:fillRect/>
          </a:stretch>
        </p:blipFill>
        <p:spPr bwMode="auto">
          <a:xfrm>
            <a:off x="214282" y="1357298"/>
            <a:ext cx="2500330" cy="3857652"/>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asellaDiTesto 3"/>
          <p:cNvSpPr txBox="1">
            <a:spLocks noChangeArrowheads="1"/>
          </p:cNvSpPr>
          <p:nvPr/>
        </p:nvSpPr>
        <p:spPr bwMode="auto">
          <a:xfrm>
            <a:off x="714348" y="500042"/>
            <a:ext cx="7920037"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documenti </a:t>
            </a:r>
            <a:r>
              <a:rPr lang="it-IT" sz="3600" b="1" dirty="0" smtClean="0">
                <a:solidFill>
                  <a:schemeClr val="tx1">
                    <a:lumMod val="50000"/>
                    <a:lumOff val="50000"/>
                  </a:schemeClr>
                </a:solidFill>
                <a:latin typeface="Arial Black" pitchFamily="34" charset="0"/>
              </a:rPr>
              <a:t>dell’autoveicolo</a:t>
            </a:r>
            <a:endParaRPr lang="it-IT" sz="2000" b="1" dirty="0">
              <a:solidFill>
                <a:schemeClr val="tx1">
                  <a:lumMod val="50000"/>
                  <a:lumOff val="50000"/>
                </a:schemeClr>
              </a:solidFill>
              <a:latin typeface="Arial Black" pitchFamily="34" charset="0"/>
            </a:endParaRPr>
          </a:p>
        </p:txBody>
      </p:sp>
      <p:sp>
        <p:nvSpPr>
          <p:cNvPr id="6" name="Rettangolo 5"/>
          <p:cNvSpPr/>
          <p:nvPr/>
        </p:nvSpPr>
        <p:spPr>
          <a:xfrm>
            <a:off x="285720" y="1285860"/>
            <a:ext cx="5286412" cy="4154984"/>
          </a:xfrm>
          <a:prstGeom prst="rect">
            <a:avLst/>
          </a:prstGeom>
        </p:spPr>
        <p:txBody>
          <a:bodyPr wrap="square">
            <a:spAutoFit/>
          </a:bodyPr>
          <a:lstStyle/>
          <a:p>
            <a:pPr algn="ctr"/>
            <a:r>
              <a:rPr lang="it-IT" sz="2400" dirty="0" smtClean="0">
                <a:latin typeface="Arial Black" pitchFamily="34" charset="0"/>
              </a:rPr>
              <a:t>Il conducente deve avere con sé, quando prescritti, anche il </a:t>
            </a:r>
            <a:r>
              <a:rPr lang="it-IT" sz="2400" dirty="0" smtClean="0">
                <a:solidFill>
                  <a:srgbClr val="FF0000"/>
                </a:solidFill>
                <a:latin typeface="Arial Black" pitchFamily="34" charset="0"/>
              </a:rPr>
              <a:t>certificato di abilitazione professionale</a:t>
            </a:r>
            <a:r>
              <a:rPr lang="it-IT" sz="2400" dirty="0" smtClean="0">
                <a:latin typeface="Arial Black" pitchFamily="34" charset="0"/>
              </a:rPr>
              <a:t> ed il </a:t>
            </a:r>
            <a:r>
              <a:rPr lang="it-IT" sz="2400" dirty="0" smtClean="0">
                <a:solidFill>
                  <a:srgbClr val="FF0000"/>
                </a:solidFill>
                <a:latin typeface="Arial Black" pitchFamily="34" charset="0"/>
              </a:rPr>
              <a:t>certificato di idoneità</a:t>
            </a:r>
            <a:r>
              <a:rPr lang="it-IT" sz="2400" dirty="0" smtClean="0">
                <a:latin typeface="Arial Black" pitchFamily="34" charset="0"/>
              </a:rPr>
              <a:t>, ed il conducente di un ciclomotore deve avere con sé il </a:t>
            </a:r>
            <a:r>
              <a:rPr lang="it-IT" sz="2400" dirty="0" smtClean="0">
                <a:solidFill>
                  <a:srgbClr val="FF0000"/>
                </a:solidFill>
                <a:latin typeface="Arial Black" pitchFamily="34" charset="0"/>
              </a:rPr>
              <a:t>certificato di circolazione del veicolo</a:t>
            </a:r>
            <a:r>
              <a:rPr lang="it-IT" sz="2400" dirty="0" smtClean="0">
                <a:latin typeface="Arial Black" pitchFamily="34" charset="0"/>
              </a:rPr>
              <a:t>, il </a:t>
            </a:r>
            <a:r>
              <a:rPr lang="it-IT" sz="2400" dirty="0" smtClean="0">
                <a:solidFill>
                  <a:srgbClr val="FF0000"/>
                </a:solidFill>
                <a:latin typeface="Arial Black" pitchFamily="34" charset="0"/>
              </a:rPr>
              <a:t>certificato di idoneità alla guida</a:t>
            </a:r>
            <a:r>
              <a:rPr lang="it-IT" sz="2400" dirty="0" smtClean="0">
                <a:latin typeface="Arial Black" pitchFamily="34" charset="0"/>
              </a:rPr>
              <a:t>, ove previsto, ed un </a:t>
            </a:r>
            <a:r>
              <a:rPr lang="it-IT" sz="2400" dirty="0" smtClean="0">
                <a:solidFill>
                  <a:srgbClr val="FF0000"/>
                </a:solidFill>
                <a:latin typeface="Arial Black" pitchFamily="34" charset="0"/>
              </a:rPr>
              <a:t>documento di riconoscimento</a:t>
            </a:r>
            <a:r>
              <a:rPr lang="it-IT" sz="2400" dirty="0" smtClean="0">
                <a:latin typeface="Arial Black" pitchFamily="34" charset="0"/>
              </a:rPr>
              <a:t>.</a:t>
            </a:r>
            <a:endParaRPr lang="it-IT" sz="2400" dirty="0">
              <a:latin typeface="Arial Black" pitchFamily="34" charset="0"/>
            </a:endParaRPr>
          </a:p>
        </p:txBody>
      </p:sp>
      <p:pic>
        <p:nvPicPr>
          <p:cNvPr id="4098" name="Picture 2" descr="http://www.acor3.it/public/1875_docu0001.jpg"/>
          <p:cNvPicPr>
            <a:picLocks noChangeAspect="1" noChangeArrowheads="1"/>
          </p:cNvPicPr>
          <p:nvPr/>
        </p:nvPicPr>
        <p:blipFill>
          <a:blip r:embed="rId2"/>
          <a:srcRect/>
          <a:stretch>
            <a:fillRect/>
          </a:stretch>
        </p:blipFill>
        <p:spPr bwMode="auto">
          <a:xfrm>
            <a:off x="5643570" y="1357298"/>
            <a:ext cx="3286148" cy="4172616"/>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asellaDiTesto 3"/>
          <p:cNvSpPr txBox="1">
            <a:spLocks noChangeArrowheads="1"/>
          </p:cNvSpPr>
          <p:nvPr/>
        </p:nvSpPr>
        <p:spPr bwMode="auto">
          <a:xfrm>
            <a:off x="714348" y="500042"/>
            <a:ext cx="7920037"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documenti </a:t>
            </a:r>
            <a:r>
              <a:rPr lang="it-IT" sz="3600" b="1" dirty="0" smtClean="0">
                <a:solidFill>
                  <a:schemeClr val="tx1">
                    <a:lumMod val="50000"/>
                    <a:lumOff val="50000"/>
                  </a:schemeClr>
                </a:solidFill>
                <a:latin typeface="Arial Black" pitchFamily="34" charset="0"/>
              </a:rPr>
              <a:t>dell’autoveicolo</a:t>
            </a:r>
            <a:endParaRPr lang="it-IT" sz="2000" b="1" dirty="0">
              <a:solidFill>
                <a:schemeClr val="tx1">
                  <a:lumMod val="50000"/>
                  <a:lumOff val="50000"/>
                </a:schemeClr>
              </a:solidFill>
              <a:latin typeface="Arial Black" pitchFamily="34" charset="0"/>
            </a:endParaRPr>
          </a:p>
        </p:txBody>
      </p:sp>
      <p:sp>
        <p:nvSpPr>
          <p:cNvPr id="6" name="Rettangolo 5"/>
          <p:cNvSpPr/>
          <p:nvPr/>
        </p:nvSpPr>
        <p:spPr>
          <a:xfrm>
            <a:off x="2357422" y="1124744"/>
            <a:ext cx="6786578" cy="4893647"/>
          </a:xfrm>
          <a:prstGeom prst="rect">
            <a:avLst/>
          </a:prstGeom>
        </p:spPr>
        <p:txBody>
          <a:bodyPr wrap="square">
            <a:spAutoFit/>
          </a:bodyPr>
          <a:lstStyle/>
          <a:p>
            <a:pPr algn="ctr"/>
            <a:r>
              <a:rPr lang="it-IT" sz="2400" dirty="0" smtClean="0">
                <a:latin typeface="Arial Black" pitchFamily="34" charset="0"/>
              </a:rPr>
              <a:t>Per gli autoveicoli ed i motoveicoli (esclusi i motocicli) è inoltre obbligatorio (ex </a:t>
            </a:r>
            <a:r>
              <a:rPr lang="it-IT" sz="2400" dirty="0" smtClean="0">
                <a:solidFill>
                  <a:srgbClr val="FF0000"/>
                </a:solidFill>
                <a:latin typeface="Arial Black" pitchFamily="34" charset="0"/>
              </a:rPr>
              <a:t>art. 181 C.d.S.</a:t>
            </a:r>
            <a:r>
              <a:rPr lang="it-IT" sz="2400" dirty="0" smtClean="0">
                <a:latin typeface="Arial Black" pitchFamily="34" charset="0"/>
              </a:rPr>
              <a:t>) esporre nella parte anteriore o sul vetro parabrezza il contrassegno relativo all’assicurazione obbligatoria, mentre a decorrere dal 1° gennaio 1998 è cessato l’obbligo di esporre sugli autoveicoli e motoveicoli il contrassegno attestante il pagamento della tassa automobilistica, nonché l’obbligo di portare con sé il contrassegno stesso.</a:t>
            </a:r>
            <a:endParaRPr lang="it-IT" sz="2400" dirty="0">
              <a:latin typeface="Arial Black" pitchFamily="34" charset="0"/>
            </a:endParaRPr>
          </a:p>
        </p:txBody>
      </p:sp>
      <p:pic>
        <p:nvPicPr>
          <p:cNvPr id="3074" name="Picture 2" descr="http://www.assicurazioni-auto.net/autoimg/63_RCA_il_contrassegno_di_assicurazione.jpg"/>
          <p:cNvPicPr>
            <a:picLocks noChangeAspect="1" noChangeArrowheads="1"/>
          </p:cNvPicPr>
          <p:nvPr/>
        </p:nvPicPr>
        <p:blipFill>
          <a:blip r:embed="rId2"/>
          <a:srcRect/>
          <a:stretch>
            <a:fillRect/>
          </a:stretch>
        </p:blipFill>
        <p:spPr bwMode="auto">
          <a:xfrm>
            <a:off x="214282" y="1571612"/>
            <a:ext cx="2071701" cy="3571900"/>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sellaDiTesto 3"/>
          <p:cNvSpPr txBox="1">
            <a:spLocks noChangeArrowheads="1"/>
          </p:cNvSpPr>
          <p:nvPr/>
        </p:nvSpPr>
        <p:spPr bwMode="auto">
          <a:xfrm>
            <a:off x="0" y="1341438"/>
            <a:ext cx="9143999" cy="830997"/>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Ai sensi </a:t>
            </a:r>
            <a:r>
              <a:rPr lang="it-IT" sz="2400" dirty="0" smtClean="0">
                <a:solidFill>
                  <a:srgbClr val="FF0000"/>
                </a:solidFill>
                <a:latin typeface="Arial Black" pitchFamily="34" charset="0"/>
              </a:rPr>
              <a:t>dell’art. 158 C.d.S. </a:t>
            </a:r>
            <a:r>
              <a:rPr lang="it-IT" sz="2400" dirty="0" smtClean="0">
                <a:latin typeface="Arial Black" pitchFamily="34" charset="0"/>
              </a:rPr>
              <a:t>la fermata e la sosta dei veicoli sono vietate nelle seguenti circostanze:</a:t>
            </a:r>
            <a:r>
              <a:rPr lang="it-IT" sz="2400" b="1" dirty="0" smtClean="0">
                <a:solidFill>
                  <a:srgbClr val="FF0000"/>
                </a:solidFill>
                <a:latin typeface="Arial Black" pitchFamily="34" charset="0"/>
              </a:rPr>
              <a:t> </a:t>
            </a:r>
            <a:endParaRPr lang="it-IT" sz="2400" b="1" dirty="0">
              <a:solidFill>
                <a:srgbClr val="FF0000"/>
              </a:solidFill>
              <a:latin typeface="Arial Black" pitchFamily="34" charset="0"/>
            </a:endParaRPr>
          </a:p>
        </p:txBody>
      </p:sp>
      <p:sp>
        <p:nvSpPr>
          <p:cNvPr id="15365" name="CasellaDiTesto 7"/>
          <p:cNvSpPr txBox="1">
            <a:spLocks noChangeArrowheads="1"/>
          </p:cNvSpPr>
          <p:nvPr/>
        </p:nvSpPr>
        <p:spPr bwMode="auto">
          <a:xfrm>
            <a:off x="428596" y="500042"/>
            <a:ext cx="8286808"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Il divieto di fermata e </a:t>
            </a:r>
            <a:r>
              <a:rPr lang="it-IT" sz="3600" dirty="0" smtClean="0">
                <a:solidFill>
                  <a:schemeClr val="tx1">
                    <a:lumMod val="50000"/>
                    <a:lumOff val="50000"/>
                  </a:schemeClr>
                </a:solidFill>
                <a:latin typeface="Arial Black" pitchFamily="34" charset="0"/>
              </a:rPr>
              <a:t>di sosta</a:t>
            </a:r>
            <a:endParaRPr lang="it-IT" sz="3600" dirty="0">
              <a:solidFill>
                <a:schemeClr val="tx1">
                  <a:lumMod val="50000"/>
                  <a:lumOff val="50000"/>
                </a:schemeClr>
              </a:solidFill>
              <a:latin typeface="Arial Black" pitchFamily="34" charset="0"/>
            </a:endParaRPr>
          </a:p>
        </p:txBody>
      </p:sp>
      <p:pic>
        <p:nvPicPr>
          <p:cNvPr id="15366" name="Picture 8" descr="http://www.focus.it/Community/cs/photos/igiamma/images/155620/640x458.aspx"/>
          <p:cNvPicPr>
            <a:picLocks noChangeAspect="1" noChangeArrowheads="1"/>
          </p:cNvPicPr>
          <p:nvPr/>
        </p:nvPicPr>
        <p:blipFill>
          <a:blip r:embed="rId2"/>
          <a:srcRect/>
          <a:stretch>
            <a:fillRect/>
          </a:stretch>
        </p:blipFill>
        <p:spPr bwMode="auto">
          <a:xfrm>
            <a:off x="1714480" y="4437112"/>
            <a:ext cx="1982788" cy="1420813"/>
          </a:xfrm>
          <a:prstGeom prst="rect">
            <a:avLst/>
          </a:prstGeom>
          <a:noFill/>
          <a:ln w="9525">
            <a:noFill/>
            <a:miter lim="800000"/>
            <a:headEnd/>
            <a:tailEnd/>
          </a:ln>
        </p:spPr>
      </p:pic>
      <p:pic>
        <p:nvPicPr>
          <p:cNvPr id="15367" name="Picture 10" descr="http://www.vercellicentro.it/news/divie%20osta.jpg"/>
          <p:cNvPicPr>
            <a:picLocks noChangeAspect="1" noChangeArrowheads="1"/>
          </p:cNvPicPr>
          <p:nvPr/>
        </p:nvPicPr>
        <p:blipFill>
          <a:blip r:embed="rId3"/>
          <a:srcRect/>
          <a:stretch>
            <a:fillRect/>
          </a:stretch>
        </p:blipFill>
        <p:spPr bwMode="auto">
          <a:xfrm>
            <a:off x="6300192" y="4437112"/>
            <a:ext cx="1949450" cy="1446213"/>
          </a:xfrm>
          <a:prstGeom prst="rect">
            <a:avLst/>
          </a:prstGeom>
          <a:noFill/>
          <a:ln w="9525">
            <a:noFill/>
            <a:miter lim="800000"/>
            <a:headEnd/>
            <a:tailEnd/>
          </a:ln>
        </p:spPr>
      </p:pic>
      <p:pic>
        <p:nvPicPr>
          <p:cNvPr id="15368" name="Picture 12" descr="http://www.concorezzo.org/images/sito/luna_rossa_02marzo06.jpg"/>
          <p:cNvPicPr>
            <a:picLocks noChangeAspect="1" noChangeArrowheads="1"/>
          </p:cNvPicPr>
          <p:nvPr/>
        </p:nvPicPr>
        <p:blipFill>
          <a:blip r:embed="rId4"/>
          <a:srcRect/>
          <a:stretch>
            <a:fillRect/>
          </a:stretch>
        </p:blipFill>
        <p:spPr bwMode="auto">
          <a:xfrm>
            <a:off x="4000496" y="4437112"/>
            <a:ext cx="1919288" cy="1439863"/>
          </a:xfrm>
          <a:prstGeom prst="rect">
            <a:avLst/>
          </a:prstGeom>
          <a:noFill/>
          <a:ln w="9525">
            <a:noFill/>
            <a:miter lim="800000"/>
            <a:headEnd/>
            <a:tailEnd/>
          </a:ln>
        </p:spPr>
      </p:pic>
      <p:sp>
        <p:nvSpPr>
          <p:cNvPr id="54273" name="Rectangle 1"/>
          <p:cNvSpPr>
            <a:spLocks noChangeArrowheads="1"/>
          </p:cNvSpPr>
          <p:nvPr/>
        </p:nvSpPr>
        <p:spPr bwMode="auto">
          <a:xfrm>
            <a:off x="285720" y="2214554"/>
            <a:ext cx="857256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it-IT" sz="2000"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in corrispondenza o in prossimità dei passaggi a livello e sui binari di linee ferroviarie o tranviarie o così vicino ad essi da intralciarne la marcia;</a:t>
            </a:r>
            <a:endParaRPr kumimoji="0" lang="it-IT"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it-IT" sz="2000"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nelle gallerie, nei sottovia, sotto i sovrapassaggi, sotto i fornici e i portici, salvo diversa segnalazione; </a:t>
            </a:r>
            <a:endParaRPr kumimoji="0" lang="it-IT"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it-IT" sz="2000"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sui dossi e nelle curve e, fuori dei centri abitati e sulle strade urbane di scorrimento, anche in loro prossimità; </a:t>
            </a:r>
            <a:endParaRPr kumimoji="0" lang="it-IT" sz="2000" b="0" i="0" u="none" strike="noStrike" cap="none" normalizeH="0" baseline="0" dirty="0" smtClean="0">
              <a:ln>
                <a:noFill/>
              </a:ln>
              <a:solidFill>
                <a:schemeClr val="tx1"/>
              </a:solidFill>
              <a:effectLst/>
              <a:latin typeface="Arial Black" pitchFamily="34" charset="0"/>
              <a:cs typeface="Arial" pitchFamily="34" charset="0"/>
            </a:endParaRPr>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asellaDiTesto 3"/>
          <p:cNvSpPr txBox="1">
            <a:spLocks noChangeArrowheads="1"/>
          </p:cNvSpPr>
          <p:nvPr/>
        </p:nvSpPr>
        <p:spPr bwMode="auto">
          <a:xfrm>
            <a:off x="714348" y="500042"/>
            <a:ext cx="7920037"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documenti </a:t>
            </a:r>
            <a:r>
              <a:rPr lang="it-IT" sz="3600" b="1" dirty="0" smtClean="0">
                <a:solidFill>
                  <a:schemeClr val="tx1">
                    <a:lumMod val="50000"/>
                    <a:lumOff val="50000"/>
                  </a:schemeClr>
                </a:solidFill>
                <a:latin typeface="Arial Black" pitchFamily="34" charset="0"/>
              </a:rPr>
              <a:t>dell’autoveicolo</a:t>
            </a:r>
            <a:endParaRPr lang="it-IT" sz="2000" b="1" dirty="0">
              <a:solidFill>
                <a:schemeClr val="tx1">
                  <a:lumMod val="50000"/>
                  <a:lumOff val="50000"/>
                </a:schemeClr>
              </a:solidFill>
              <a:latin typeface="Arial Black" pitchFamily="34" charset="0"/>
            </a:endParaRPr>
          </a:p>
        </p:txBody>
      </p:sp>
      <p:sp>
        <p:nvSpPr>
          <p:cNvPr id="6" name="Rettangolo 5"/>
          <p:cNvSpPr/>
          <p:nvPr/>
        </p:nvSpPr>
        <p:spPr>
          <a:xfrm>
            <a:off x="0" y="1214422"/>
            <a:ext cx="9144000" cy="4278094"/>
          </a:xfrm>
          <a:prstGeom prst="rect">
            <a:avLst/>
          </a:prstGeom>
        </p:spPr>
        <p:txBody>
          <a:bodyPr wrap="square">
            <a:spAutoFit/>
          </a:bodyPr>
          <a:lstStyle/>
          <a:p>
            <a:pPr algn="ctr"/>
            <a:r>
              <a:rPr lang="it-IT" sz="2200" dirty="0" smtClean="0">
                <a:latin typeface="Arial Black" pitchFamily="34" charset="0"/>
              </a:rPr>
              <a:t>L’obbligo degli automobilisti di portare con sé i documenti di circolazione e di abilitazione alla guida risponde alla </a:t>
            </a:r>
            <a:r>
              <a:rPr lang="it-IT" sz="2200" dirty="0" smtClean="0">
                <a:solidFill>
                  <a:srgbClr val="FF0000"/>
                </a:solidFill>
                <a:latin typeface="Arial Black" pitchFamily="34" charset="0"/>
              </a:rPr>
              <a:t>necessità di consentire agli organi preposti al controllo della regolarità e sicurezza della circolazione di verificare in ogni momento la regolarità del veicolo, la conseguente legittimità della sua circolazione e la legittimazione del conducente a disporne e a guidarlo</a:t>
            </a:r>
            <a:r>
              <a:rPr lang="it-IT" sz="2200" dirty="0" smtClean="0">
                <a:latin typeface="Arial Black" pitchFamily="34" charset="0"/>
              </a:rPr>
              <a:t>.</a:t>
            </a:r>
          </a:p>
          <a:p>
            <a:pPr algn="ctr"/>
            <a:r>
              <a:rPr lang="it-IT" sz="800" dirty="0" smtClean="0">
                <a:latin typeface="Arial Black" pitchFamily="34" charset="0"/>
              </a:rPr>
              <a:t> </a:t>
            </a:r>
            <a:r>
              <a:rPr lang="it-IT" sz="2200" dirty="0" smtClean="0">
                <a:latin typeface="Arial Black" pitchFamily="34" charset="0"/>
              </a:rPr>
              <a:t/>
            </a:r>
            <a:br>
              <a:rPr lang="it-IT" sz="2200" dirty="0" smtClean="0">
                <a:latin typeface="Arial Black" pitchFamily="34" charset="0"/>
              </a:rPr>
            </a:br>
            <a:r>
              <a:rPr lang="it-IT" sz="2200" u="sng" dirty="0" smtClean="0">
                <a:solidFill>
                  <a:srgbClr val="0000CC"/>
                </a:solidFill>
                <a:latin typeface="Arial Black" pitchFamily="34" charset="0"/>
              </a:rPr>
              <a:t>Tale verifica non ha il solo fine di prevenire e rendere possibile la repressione di molteplici ed eventuali reati, ma anche quello di assicurare la sicurezza della circolazione (nel senso di impedire la circolazione di veicoli inidonei e/o condotti da persone non abilitate). </a:t>
            </a:r>
            <a:endParaRPr lang="it-IT" sz="2200" u="sng" dirty="0">
              <a:solidFill>
                <a:srgbClr val="0000CC"/>
              </a:solidFill>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shutterstock_28522267.jpg"/>
          <p:cNvPicPr>
            <a:picLocks noChangeAspect="1"/>
          </p:cNvPicPr>
          <p:nvPr/>
        </p:nvPicPr>
        <p:blipFill>
          <a:blip r:embed="rId3" cstate="print"/>
          <a:srcRect/>
          <a:stretch>
            <a:fillRect/>
          </a:stretch>
        </p:blipFill>
        <p:spPr bwMode="auto">
          <a:xfrm>
            <a:off x="357158" y="428604"/>
            <a:ext cx="4000528" cy="3000392"/>
          </a:xfrm>
          <a:prstGeom prst="rect">
            <a:avLst/>
          </a:prstGeom>
          <a:noFill/>
          <a:ln w="9525">
            <a:noFill/>
            <a:miter lim="800000"/>
            <a:headEnd/>
            <a:tailEnd/>
          </a:ln>
          <a:effectLst>
            <a:outerShdw dist="139700" dir="2700000" algn="tl" rotWithShape="0">
              <a:srgbClr val="333333">
                <a:alpha val="64999"/>
              </a:srgbClr>
            </a:outerShdw>
          </a:effectLst>
        </p:spPr>
      </p:pic>
      <p:pic>
        <p:nvPicPr>
          <p:cNvPr id="10" name="WordArt 3"/>
          <p:cNvPicPr>
            <a:picLocks noChangeArrowheads="1"/>
          </p:cNvPicPr>
          <p:nvPr/>
        </p:nvPicPr>
        <p:blipFill>
          <a:blip r:embed="rId4" cstate="print"/>
          <a:srcRect/>
          <a:stretch>
            <a:fillRect/>
          </a:stretch>
        </p:blipFill>
        <p:spPr bwMode="auto">
          <a:xfrm>
            <a:off x="2214546" y="2857496"/>
            <a:ext cx="6735762" cy="3260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55"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CasellaDiTesto 7"/>
          <p:cNvSpPr txBox="1">
            <a:spLocks noChangeArrowheads="1"/>
          </p:cNvSpPr>
          <p:nvPr/>
        </p:nvSpPr>
        <p:spPr bwMode="auto">
          <a:xfrm>
            <a:off x="428596" y="404664"/>
            <a:ext cx="8286808"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Il divieto di fermata e </a:t>
            </a:r>
            <a:r>
              <a:rPr lang="it-IT" sz="3600" dirty="0" smtClean="0">
                <a:solidFill>
                  <a:schemeClr val="tx1">
                    <a:lumMod val="50000"/>
                    <a:lumOff val="50000"/>
                  </a:schemeClr>
                </a:solidFill>
                <a:latin typeface="Arial Black" pitchFamily="34" charset="0"/>
              </a:rPr>
              <a:t>di sosta</a:t>
            </a:r>
            <a:endParaRPr lang="it-IT" sz="3600" dirty="0">
              <a:solidFill>
                <a:schemeClr val="tx1">
                  <a:lumMod val="50000"/>
                  <a:lumOff val="50000"/>
                </a:schemeClr>
              </a:solidFill>
              <a:latin typeface="Arial Black" pitchFamily="34" charset="0"/>
            </a:endParaRPr>
          </a:p>
        </p:txBody>
      </p:sp>
      <p:pic>
        <p:nvPicPr>
          <p:cNvPr id="15366" name="Picture 8" descr="http://www.focus.it/Community/cs/photos/igiamma/images/155620/640x458.aspx"/>
          <p:cNvPicPr>
            <a:picLocks noChangeAspect="1" noChangeArrowheads="1"/>
          </p:cNvPicPr>
          <p:nvPr/>
        </p:nvPicPr>
        <p:blipFill>
          <a:blip r:embed="rId2" cstate="print"/>
          <a:srcRect/>
          <a:stretch>
            <a:fillRect/>
          </a:stretch>
        </p:blipFill>
        <p:spPr bwMode="auto">
          <a:xfrm>
            <a:off x="357158" y="1357299"/>
            <a:ext cx="1714512" cy="1228574"/>
          </a:xfrm>
          <a:prstGeom prst="rect">
            <a:avLst/>
          </a:prstGeom>
          <a:noFill/>
          <a:ln w="9525">
            <a:noFill/>
            <a:miter lim="800000"/>
            <a:headEnd/>
            <a:tailEnd/>
          </a:ln>
        </p:spPr>
      </p:pic>
      <p:pic>
        <p:nvPicPr>
          <p:cNvPr id="15367" name="Picture 10" descr="http://www.vercellicentro.it/news/divie%20osta.jpg"/>
          <p:cNvPicPr>
            <a:picLocks noChangeAspect="1" noChangeArrowheads="1"/>
          </p:cNvPicPr>
          <p:nvPr/>
        </p:nvPicPr>
        <p:blipFill>
          <a:blip r:embed="rId3"/>
          <a:srcRect/>
          <a:stretch>
            <a:fillRect/>
          </a:stretch>
        </p:blipFill>
        <p:spPr bwMode="auto">
          <a:xfrm>
            <a:off x="357158" y="4000504"/>
            <a:ext cx="1714512" cy="1271922"/>
          </a:xfrm>
          <a:prstGeom prst="rect">
            <a:avLst/>
          </a:prstGeom>
          <a:noFill/>
          <a:ln w="9525">
            <a:noFill/>
            <a:miter lim="800000"/>
            <a:headEnd/>
            <a:tailEnd/>
          </a:ln>
        </p:spPr>
      </p:pic>
      <p:pic>
        <p:nvPicPr>
          <p:cNvPr id="15368" name="Picture 12" descr="http://www.concorezzo.org/images/sito/luna_rossa_02marzo06.jpg"/>
          <p:cNvPicPr>
            <a:picLocks noChangeAspect="1" noChangeArrowheads="1"/>
          </p:cNvPicPr>
          <p:nvPr/>
        </p:nvPicPr>
        <p:blipFill>
          <a:blip r:embed="rId4"/>
          <a:srcRect/>
          <a:stretch>
            <a:fillRect/>
          </a:stretch>
        </p:blipFill>
        <p:spPr bwMode="auto">
          <a:xfrm>
            <a:off x="357158" y="2643182"/>
            <a:ext cx="1714512" cy="1286239"/>
          </a:xfrm>
          <a:prstGeom prst="rect">
            <a:avLst/>
          </a:prstGeom>
          <a:noFill/>
          <a:ln w="9525">
            <a:noFill/>
            <a:miter lim="800000"/>
            <a:headEnd/>
            <a:tailEnd/>
          </a:ln>
        </p:spPr>
      </p:pic>
      <p:sp>
        <p:nvSpPr>
          <p:cNvPr id="81921" name="Rectangle 1"/>
          <p:cNvSpPr>
            <a:spLocks noChangeArrowheads="1"/>
          </p:cNvSpPr>
          <p:nvPr/>
        </p:nvSpPr>
        <p:spPr bwMode="auto">
          <a:xfrm>
            <a:off x="2214546" y="980728"/>
            <a:ext cx="678664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it-IT" sz="2000"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in prossimità e in corrispondenza di segnali stradali verticali e semaforici in modo da occultarne la vista, nonché in corrispondenza dei segnali orizzontali di preselezione e lungo le corsie di canalizzazione;</a:t>
            </a:r>
            <a:endParaRPr kumimoji="0" lang="it-IT"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it-IT" sz="2000"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fuori dei centri abitati, sulla corrispondenza e in prossimità delle intersezioni;</a:t>
            </a:r>
          </a:p>
          <a:p>
            <a:pPr lvl="0" algn="just" eaLnBrk="0" hangingPunct="0">
              <a:buFont typeface="Arial" pitchFamily="34" charset="0"/>
              <a:buChar char="•"/>
            </a:pPr>
            <a:r>
              <a:rPr kumimoji="0" lang="it-IT" sz="2000"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lang="it-IT" sz="2000" i="1" dirty="0" smtClean="0">
                <a:latin typeface="Arial Black" pitchFamily="34" charset="0"/>
                <a:ea typeface="Times New Roman" pitchFamily="18" charset="0"/>
                <a:cs typeface="Arial" pitchFamily="34" charset="0"/>
              </a:rPr>
              <a:t>nei centri abitati, sulla corrispondenza delle  intersezioni e in prossimità delle stesse a meno di 5 metri dal prolungamento del bordo più vicino della carreggiata trasversale, salvo diversa segnalazione;</a:t>
            </a:r>
            <a:endParaRPr kumimoji="0" lang="it-IT"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it-IT" sz="2000"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sui passaggi e attraversamenti pedonali e sui passaggi per ciclisti, nonché sulle piste ciclabili e agli sbocchi delle medesime;</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it-IT" sz="2000" i="1" dirty="0" smtClean="0">
                <a:latin typeface="Arial Black" pitchFamily="34" charset="0"/>
                <a:ea typeface="Times New Roman" pitchFamily="18" charset="0"/>
                <a:cs typeface="Arial" pitchFamily="34" charset="0"/>
              </a:rPr>
              <a:t> </a:t>
            </a:r>
            <a:r>
              <a:rPr kumimoji="0" lang="it-IT" sz="2000"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sui marciapiedi, salvo diversa segnalazione.</a:t>
            </a:r>
            <a:r>
              <a:rPr kumimoji="0" lang="it-IT" sz="900" b="0" i="0" u="none" strike="noStrike" cap="none" normalizeH="0" baseline="0" dirty="0" smtClean="0">
                <a:ln>
                  <a:noFill/>
                </a:ln>
                <a:solidFill>
                  <a:schemeClr val="tx1"/>
                </a:solidFill>
                <a:effectLst/>
                <a:latin typeface="Arial" pitchFamily="34" charset="0"/>
                <a:cs typeface="Arial" pitchFamily="34" charset="0"/>
              </a:rPr>
              <a:t>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CasellaDiTesto 7"/>
          <p:cNvSpPr txBox="1">
            <a:spLocks noChangeArrowheads="1"/>
          </p:cNvSpPr>
          <p:nvPr/>
        </p:nvSpPr>
        <p:spPr bwMode="auto">
          <a:xfrm>
            <a:off x="428596" y="500042"/>
            <a:ext cx="8286808"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Il divieto </a:t>
            </a:r>
            <a:r>
              <a:rPr lang="it-IT" sz="3600" dirty="0" smtClean="0">
                <a:solidFill>
                  <a:schemeClr val="tx1">
                    <a:lumMod val="50000"/>
                    <a:lumOff val="50000"/>
                  </a:schemeClr>
                </a:solidFill>
                <a:latin typeface="Arial Black" pitchFamily="34" charset="0"/>
              </a:rPr>
              <a:t>di sosta</a:t>
            </a:r>
            <a:endParaRPr lang="it-IT" sz="3600" dirty="0">
              <a:solidFill>
                <a:schemeClr val="tx1">
                  <a:lumMod val="50000"/>
                  <a:lumOff val="50000"/>
                </a:schemeClr>
              </a:solidFill>
              <a:latin typeface="Arial Black" pitchFamily="34" charset="0"/>
            </a:endParaRPr>
          </a:p>
        </p:txBody>
      </p:sp>
      <p:pic>
        <p:nvPicPr>
          <p:cNvPr id="15366" name="Picture 8" descr="http://www.focus.it/Community/cs/photos/igiamma/images/155620/640x458.aspx"/>
          <p:cNvPicPr>
            <a:picLocks noChangeAspect="1" noChangeArrowheads="1"/>
          </p:cNvPicPr>
          <p:nvPr/>
        </p:nvPicPr>
        <p:blipFill>
          <a:blip r:embed="rId2" cstate="print"/>
          <a:srcRect/>
          <a:stretch>
            <a:fillRect/>
          </a:stretch>
        </p:blipFill>
        <p:spPr bwMode="auto">
          <a:xfrm>
            <a:off x="7643834" y="980728"/>
            <a:ext cx="1357322" cy="1500198"/>
          </a:xfrm>
          <a:prstGeom prst="rect">
            <a:avLst/>
          </a:prstGeom>
          <a:noFill/>
          <a:ln w="9525">
            <a:noFill/>
            <a:miter lim="800000"/>
            <a:headEnd/>
            <a:tailEnd/>
          </a:ln>
        </p:spPr>
      </p:pic>
      <p:pic>
        <p:nvPicPr>
          <p:cNvPr id="15367" name="Picture 10" descr="http://www.vercellicentro.it/news/divie%20osta.jpg"/>
          <p:cNvPicPr>
            <a:picLocks noChangeAspect="1" noChangeArrowheads="1"/>
          </p:cNvPicPr>
          <p:nvPr/>
        </p:nvPicPr>
        <p:blipFill>
          <a:blip r:embed="rId3"/>
          <a:srcRect/>
          <a:stretch>
            <a:fillRect/>
          </a:stretch>
        </p:blipFill>
        <p:spPr bwMode="auto">
          <a:xfrm>
            <a:off x="7643834" y="4221088"/>
            <a:ext cx="1357322" cy="1643074"/>
          </a:xfrm>
          <a:prstGeom prst="rect">
            <a:avLst/>
          </a:prstGeom>
          <a:noFill/>
          <a:ln w="9525">
            <a:noFill/>
            <a:miter lim="800000"/>
            <a:headEnd/>
            <a:tailEnd/>
          </a:ln>
        </p:spPr>
      </p:pic>
      <p:pic>
        <p:nvPicPr>
          <p:cNvPr id="15368" name="Picture 12" descr="http://www.concorezzo.org/images/sito/luna_rossa_02marzo06.jpg"/>
          <p:cNvPicPr>
            <a:picLocks noChangeAspect="1" noChangeArrowheads="1"/>
          </p:cNvPicPr>
          <p:nvPr/>
        </p:nvPicPr>
        <p:blipFill>
          <a:blip r:embed="rId4"/>
          <a:srcRect/>
          <a:stretch>
            <a:fillRect/>
          </a:stretch>
        </p:blipFill>
        <p:spPr bwMode="auto">
          <a:xfrm>
            <a:off x="7643834" y="2564904"/>
            <a:ext cx="1357322" cy="1571636"/>
          </a:xfrm>
          <a:prstGeom prst="rect">
            <a:avLst/>
          </a:prstGeom>
          <a:noFill/>
          <a:ln w="9525">
            <a:noFill/>
            <a:miter lim="800000"/>
            <a:headEnd/>
            <a:tailEnd/>
          </a:ln>
        </p:spPr>
      </p:pic>
      <p:sp>
        <p:nvSpPr>
          <p:cNvPr id="1025" name="Rectangle 1"/>
          <p:cNvSpPr>
            <a:spLocks noChangeArrowheads="1"/>
          </p:cNvSpPr>
          <p:nvPr/>
        </p:nvSpPr>
        <p:spPr bwMode="auto">
          <a:xfrm>
            <a:off x="0" y="1119263"/>
            <a:ext cx="771527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La sola sosta di un veicolo è vietata</a:t>
            </a:r>
            <a:r>
              <a:rPr kumimoji="0" lang="it-IT"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anche </a:t>
            </a:r>
            <a:r>
              <a:rPr kumimoji="0" lang="it-IT"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allo sbocco dei passi carrabili, negli spazi riservati allo stazionamento e alla fermata degli autobus, dei filobus e dei veicoli circolanti su rotaia</a:t>
            </a:r>
            <a:r>
              <a:rPr kumimoji="0" lang="it-IT"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(e, ove questi non siano delimitati, a una distanza dal segnale di fermata inferiore a 15 metri), nonché </a:t>
            </a:r>
            <a:r>
              <a:rPr kumimoji="0" lang="it-IT"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negli spazi riservati allo stazionamento dei veicoli in servizio di piazza, sulle aree destinate al mercato e ai veicoli per il carico e lo scarico di cose </a:t>
            </a:r>
            <a:r>
              <a:rPr kumimoji="0" lang="it-IT"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(nelle ore stabilite) </a:t>
            </a:r>
            <a:r>
              <a:rPr kumimoji="0" lang="it-IT"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e sulle banchine</a:t>
            </a:r>
            <a:r>
              <a:rPr kumimoji="0" lang="it-IT"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br>
              <a:rPr kumimoji="0" lang="it-IT"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br>
            <a:r>
              <a:rPr kumimoji="0" lang="it-IT"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E’ altresì vietata la sosta negli spazi riservati alla fermata o alla sosta dei veicoli per persone invalide, in corrispondenza degli scivoli o dei raccordi tra i marciapiedi, nelle corsie o carreggiate riservate ai mezzi pubblici, nelle aree pedonali urbane, nelle zone a traffico limitato per i veicoli non autorizzati, davanti ai cassonetti dei rifiuti urbani o contenitori analoghi</a:t>
            </a:r>
            <a:r>
              <a:rPr kumimoji="0" lang="it-IT"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r>
              <a:rPr kumimoji="0" lang="it-IT" b="0" u="none" strike="noStrike" cap="none" normalizeH="0" baseline="0" dirty="0" smtClean="0">
                <a:ln>
                  <a:noFill/>
                </a:ln>
                <a:solidFill>
                  <a:schemeClr val="tx1"/>
                </a:solidFill>
                <a:effectLst/>
                <a:latin typeface="Arial Black" pitchFamily="34" charset="0"/>
                <a:cs typeface="Arial" pitchFamily="34" charset="0"/>
              </a:rPr>
              <a:t> </a:t>
            </a: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CasellaDiTesto 7"/>
          <p:cNvSpPr txBox="1">
            <a:spLocks noChangeArrowheads="1"/>
          </p:cNvSpPr>
          <p:nvPr/>
        </p:nvSpPr>
        <p:spPr bwMode="auto">
          <a:xfrm>
            <a:off x="428596" y="404664"/>
            <a:ext cx="8286808"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Cautele in </a:t>
            </a:r>
            <a:r>
              <a:rPr lang="it-IT" sz="3600" dirty="0">
                <a:solidFill>
                  <a:schemeClr val="tx1">
                    <a:lumMod val="50000"/>
                    <a:lumOff val="50000"/>
                  </a:schemeClr>
                </a:solidFill>
                <a:latin typeface="Arial Black" pitchFamily="34" charset="0"/>
              </a:rPr>
              <a:t>fermata </a:t>
            </a:r>
            <a:r>
              <a:rPr lang="it-IT" sz="3600" dirty="0" smtClean="0">
                <a:solidFill>
                  <a:schemeClr val="tx1">
                    <a:lumMod val="50000"/>
                    <a:lumOff val="50000"/>
                  </a:schemeClr>
                </a:solidFill>
                <a:latin typeface="Arial Black" pitchFamily="34" charset="0"/>
              </a:rPr>
              <a:t>e sosta</a:t>
            </a:r>
            <a:endParaRPr lang="it-IT" sz="3600" dirty="0">
              <a:solidFill>
                <a:schemeClr val="tx1">
                  <a:lumMod val="50000"/>
                  <a:lumOff val="50000"/>
                </a:schemeClr>
              </a:solidFill>
              <a:latin typeface="Arial Black" pitchFamily="34" charset="0"/>
            </a:endParaRPr>
          </a:p>
        </p:txBody>
      </p:sp>
      <p:pic>
        <p:nvPicPr>
          <p:cNvPr id="15366" name="Picture 8" descr="http://www.focus.it/Community/cs/photos/igiamma/images/155620/640x458.aspx"/>
          <p:cNvPicPr>
            <a:picLocks noChangeAspect="1" noChangeArrowheads="1"/>
          </p:cNvPicPr>
          <p:nvPr/>
        </p:nvPicPr>
        <p:blipFill>
          <a:blip r:embed="rId2" cstate="print"/>
          <a:srcRect/>
          <a:stretch>
            <a:fillRect/>
          </a:stretch>
        </p:blipFill>
        <p:spPr bwMode="auto">
          <a:xfrm>
            <a:off x="357158" y="1214422"/>
            <a:ext cx="1714512" cy="1357322"/>
          </a:xfrm>
          <a:prstGeom prst="rect">
            <a:avLst/>
          </a:prstGeom>
          <a:noFill/>
          <a:ln w="9525">
            <a:noFill/>
            <a:miter lim="800000"/>
            <a:headEnd/>
            <a:tailEnd/>
          </a:ln>
        </p:spPr>
      </p:pic>
      <p:pic>
        <p:nvPicPr>
          <p:cNvPr id="15367" name="Picture 10" descr="http://www.vercellicentro.it/news/divie%20osta.jpg"/>
          <p:cNvPicPr>
            <a:picLocks noChangeAspect="1" noChangeArrowheads="1"/>
          </p:cNvPicPr>
          <p:nvPr/>
        </p:nvPicPr>
        <p:blipFill>
          <a:blip r:embed="rId3"/>
          <a:srcRect/>
          <a:stretch>
            <a:fillRect/>
          </a:stretch>
        </p:blipFill>
        <p:spPr bwMode="auto">
          <a:xfrm>
            <a:off x="357158" y="4143380"/>
            <a:ext cx="1714512" cy="1237366"/>
          </a:xfrm>
          <a:prstGeom prst="rect">
            <a:avLst/>
          </a:prstGeom>
          <a:noFill/>
          <a:ln w="9525">
            <a:noFill/>
            <a:miter lim="800000"/>
            <a:headEnd/>
            <a:tailEnd/>
          </a:ln>
        </p:spPr>
      </p:pic>
      <p:pic>
        <p:nvPicPr>
          <p:cNvPr id="15368" name="Picture 12" descr="http://www.concorezzo.org/images/sito/luna_rossa_02marzo06.jpg"/>
          <p:cNvPicPr>
            <a:picLocks noChangeAspect="1" noChangeArrowheads="1"/>
          </p:cNvPicPr>
          <p:nvPr/>
        </p:nvPicPr>
        <p:blipFill>
          <a:blip r:embed="rId4"/>
          <a:srcRect/>
          <a:stretch>
            <a:fillRect/>
          </a:stretch>
        </p:blipFill>
        <p:spPr bwMode="auto">
          <a:xfrm>
            <a:off x="357158" y="2643182"/>
            <a:ext cx="1714512" cy="1447019"/>
          </a:xfrm>
          <a:prstGeom prst="rect">
            <a:avLst/>
          </a:prstGeom>
          <a:noFill/>
          <a:ln w="9525">
            <a:noFill/>
            <a:miter lim="800000"/>
            <a:headEnd/>
            <a:tailEnd/>
          </a:ln>
        </p:spPr>
      </p:pic>
      <p:sp>
        <p:nvSpPr>
          <p:cNvPr id="86017" name="Rectangle 1"/>
          <p:cNvSpPr>
            <a:spLocks noChangeArrowheads="1"/>
          </p:cNvSpPr>
          <p:nvPr/>
        </p:nvSpPr>
        <p:spPr bwMode="auto">
          <a:xfrm>
            <a:off x="2143108" y="1357298"/>
            <a:ext cx="678661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u="sng" strike="noStrike" cap="none" normalizeH="0" baseline="0" dirty="0" smtClean="0">
                <a:ln>
                  <a:noFill/>
                </a:ln>
                <a:effectLst/>
                <a:latin typeface="Arial Black" pitchFamily="34" charset="0"/>
                <a:ea typeface="Times New Roman" pitchFamily="18" charset="0"/>
                <a:cs typeface="Arial" pitchFamily="34" charset="0"/>
              </a:rPr>
              <a:t>Nei centri abitati è vietata la sosta dei rimorchi quando siano staccati dal veicolo trainante</a:t>
            </a:r>
            <a:r>
              <a:rPr kumimoji="0" lang="it-IT" sz="2000" b="0" strike="noStrike" cap="none" normalizeH="0" baseline="0" dirty="0" smtClean="0">
                <a:ln>
                  <a:noFill/>
                </a:ln>
                <a:effectLst/>
                <a:latin typeface="Arial Black" pitchFamily="34" charset="0"/>
                <a:ea typeface="Times New Roman" pitchFamily="18" charset="0"/>
                <a:cs typeface="Arial" pitchFamily="34" charset="0"/>
              </a:rPr>
              <a:t>, </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salvo diversa segnalazione, durante la sosta e la fermata il conducente deve adottare le opportune cautele atte a evitare incidenti ed impedire l’uso del veicolo senza il suo consenso.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Ai sensi </a:t>
            </a: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dell’art. 353 C.d.S.</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inoltre, ai conducenti non è consentito fermarsi per chiedere informazioni agli agenti del traffico, quando ciò possa causare intralcio o rallentamento alla circolazione. </a:t>
            </a:r>
            <a:endParaRPr kumimoji="0" lang="it-IT" sz="20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CasellaDiTesto 7"/>
          <p:cNvSpPr txBox="1">
            <a:spLocks noChangeArrowheads="1"/>
          </p:cNvSpPr>
          <p:nvPr/>
        </p:nvSpPr>
        <p:spPr bwMode="auto">
          <a:xfrm>
            <a:off x="428596" y="500042"/>
            <a:ext cx="8286808"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Cautele in </a:t>
            </a:r>
            <a:r>
              <a:rPr lang="it-IT" sz="3600" dirty="0">
                <a:solidFill>
                  <a:schemeClr val="tx1">
                    <a:lumMod val="50000"/>
                    <a:lumOff val="50000"/>
                  </a:schemeClr>
                </a:solidFill>
                <a:latin typeface="Arial Black" pitchFamily="34" charset="0"/>
              </a:rPr>
              <a:t>fermata </a:t>
            </a:r>
            <a:r>
              <a:rPr lang="it-IT" sz="3600" dirty="0" smtClean="0">
                <a:solidFill>
                  <a:schemeClr val="tx1">
                    <a:lumMod val="50000"/>
                    <a:lumOff val="50000"/>
                  </a:schemeClr>
                </a:solidFill>
                <a:latin typeface="Arial Black" pitchFamily="34" charset="0"/>
              </a:rPr>
              <a:t>e sosta</a:t>
            </a:r>
            <a:endParaRPr lang="it-IT" sz="3600" dirty="0">
              <a:solidFill>
                <a:schemeClr val="tx1">
                  <a:lumMod val="50000"/>
                  <a:lumOff val="50000"/>
                </a:schemeClr>
              </a:solidFill>
              <a:latin typeface="Arial Black" pitchFamily="34" charset="0"/>
            </a:endParaRPr>
          </a:p>
        </p:txBody>
      </p:sp>
      <p:pic>
        <p:nvPicPr>
          <p:cNvPr id="15366" name="Picture 8" descr="http://www.focus.it/Community/cs/photos/igiamma/images/155620/640x458.aspx"/>
          <p:cNvPicPr>
            <a:picLocks noChangeAspect="1" noChangeArrowheads="1"/>
          </p:cNvPicPr>
          <p:nvPr/>
        </p:nvPicPr>
        <p:blipFill>
          <a:blip r:embed="rId2" cstate="print"/>
          <a:srcRect/>
          <a:stretch>
            <a:fillRect/>
          </a:stretch>
        </p:blipFill>
        <p:spPr bwMode="auto">
          <a:xfrm>
            <a:off x="1857356" y="4429132"/>
            <a:ext cx="2013594" cy="1442888"/>
          </a:xfrm>
          <a:prstGeom prst="rect">
            <a:avLst/>
          </a:prstGeom>
          <a:noFill/>
          <a:ln w="9525">
            <a:noFill/>
            <a:miter lim="800000"/>
            <a:headEnd/>
            <a:tailEnd/>
          </a:ln>
        </p:spPr>
      </p:pic>
      <p:pic>
        <p:nvPicPr>
          <p:cNvPr id="15367" name="Picture 10" descr="http://www.vercellicentro.it/news/divie%20osta.jpg"/>
          <p:cNvPicPr>
            <a:picLocks noChangeAspect="1" noChangeArrowheads="1"/>
          </p:cNvPicPr>
          <p:nvPr/>
        </p:nvPicPr>
        <p:blipFill>
          <a:blip r:embed="rId3"/>
          <a:srcRect/>
          <a:stretch>
            <a:fillRect/>
          </a:stretch>
        </p:blipFill>
        <p:spPr bwMode="auto">
          <a:xfrm>
            <a:off x="6500826" y="4429132"/>
            <a:ext cx="1928826" cy="1430912"/>
          </a:xfrm>
          <a:prstGeom prst="rect">
            <a:avLst/>
          </a:prstGeom>
          <a:noFill/>
          <a:ln w="9525">
            <a:noFill/>
            <a:miter lim="800000"/>
            <a:headEnd/>
            <a:tailEnd/>
          </a:ln>
        </p:spPr>
      </p:pic>
      <p:pic>
        <p:nvPicPr>
          <p:cNvPr id="15368" name="Picture 12" descr="http://www.concorezzo.org/images/sito/luna_rossa_02marzo06.jpg"/>
          <p:cNvPicPr>
            <a:picLocks noChangeAspect="1" noChangeArrowheads="1"/>
          </p:cNvPicPr>
          <p:nvPr/>
        </p:nvPicPr>
        <p:blipFill>
          <a:blip r:embed="rId4"/>
          <a:srcRect/>
          <a:stretch>
            <a:fillRect/>
          </a:stretch>
        </p:blipFill>
        <p:spPr bwMode="auto">
          <a:xfrm>
            <a:off x="4286248" y="4429132"/>
            <a:ext cx="1928826" cy="1447019"/>
          </a:xfrm>
          <a:prstGeom prst="rect">
            <a:avLst/>
          </a:prstGeom>
          <a:noFill/>
          <a:ln w="9525">
            <a:noFill/>
            <a:miter lim="800000"/>
            <a:headEnd/>
            <a:tailEnd/>
          </a:ln>
        </p:spPr>
      </p:pic>
      <p:sp>
        <p:nvSpPr>
          <p:cNvPr id="82945" name="Rectangle 1"/>
          <p:cNvSpPr>
            <a:spLocks noChangeArrowheads="1"/>
          </p:cNvSpPr>
          <p:nvPr/>
        </p:nvSpPr>
        <p:spPr bwMode="auto">
          <a:xfrm>
            <a:off x="142844" y="1357298"/>
            <a:ext cx="878687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000" dirty="0" smtClean="0">
                <a:latin typeface="Arial Black" pitchFamily="34" charset="0"/>
              </a:rPr>
              <a:t>Nelle </a:t>
            </a:r>
            <a:r>
              <a:rPr lang="it-IT" sz="2000" dirty="0" smtClean="0">
                <a:solidFill>
                  <a:srgbClr val="FF0000"/>
                </a:solidFill>
                <a:latin typeface="Arial Black" pitchFamily="34" charset="0"/>
              </a:rPr>
              <a:t>strade a forte pendenza</a:t>
            </a:r>
            <a:r>
              <a:rPr lang="it-IT" sz="2000" dirty="0" smtClean="0">
                <a:latin typeface="Arial Black" pitchFamily="34" charset="0"/>
              </a:rPr>
              <a:t> è obbligatorio lasciare in sosta il veicolo con le </a:t>
            </a:r>
            <a:r>
              <a:rPr lang="it-IT" sz="2000" dirty="0" smtClean="0">
                <a:solidFill>
                  <a:srgbClr val="FF0000"/>
                </a:solidFill>
                <a:latin typeface="Arial Black" pitchFamily="34" charset="0"/>
              </a:rPr>
              <a:t>ruote sterzate</a:t>
            </a:r>
            <a:r>
              <a:rPr lang="it-IT" sz="2000" dirty="0" smtClean="0">
                <a:latin typeface="Arial Black" pitchFamily="34" charset="0"/>
              </a:rPr>
              <a:t>, </a:t>
            </a:r>
            <a:r>
              <a:rPr lang="it-IT" sz="2000" dirty="0" smtClean="0">
                <a:solidFill>
                  <a:srgbClr val="0000CC"/>
                </a:solidFill>
                <a:latin typeface="Arial Black" pitchFamily="34" charset="0"/>
              </a:rPr>
              <a:t>per i veicoli di massa complessiva massima a pieno carico superiore a 3,5 t devono applicarsi i </a:t>
            </a:r>
            <a:r>
              <a:rPr lang="it-IT" sz="2000" i="1" dirty="0" smtClean="0">
                <a:solidFill>
                  <a:srgbClr val="0000CC"/>
                </a:solidFill>
                <a:latin typeface="Arial Black" pitchFamily="34" charset="0"/>
              </a:rPr>
              <a:t>«cunei </a:t>
            </a:r>
            <a:r>
              <a:rPr lang="it-IT" sz="2000" i="1" dirty="0" err="1" smtClean="0">
                <a:solidFill>
                  <a:srgbClr val="0000CC"/>
                </a:solidFill>
                <a:latin typeface="Arial Black" pitchFamily="34" charset="0"/>
              </a:rPr>
              <a:t>bloccaruote</a:t>
            </a:r>
            <a:r>
              <a:rPr lang="it-IT" sz="2000" i="1" dirty="0" smtClean="0">
                <a:solidFill>
                  <a:srgbClr val="0000CC"/>
                </a:solidFill>
                <a:latin typeface="Arial Black" pitchFamily="34" charset="0"/>
              </a:rPr>
              <a:t>»</a:t>
            </a:r>
            <a:r>
              <a:rPr lang="it-IT" sz="2000" dirty="0" smtClean="0">
                <a:latin typeface="Arial Black" pitchFamily="34" charset="0"/>
              </a:rPr>
              <a:t>.</a:t>
            </a:r>
          </a:p>
          <a:p>
            <a:pPr algn="ctr"/>
            <a:endParaRPr lang="it-IT" sz="2000" dirty="0" smtClean="0">
              <a:latin typeface="Arial Black" pitchFamily="34" charset="0"/>
            </a:endParaRPr>
          </a:p>
          <a:p>
            <a:pPr algn="ctr"/>
            <a:r>
              <a:rPr lang="it-IT" sz="2000" i="1" dirty="0" smtClean="0">
                <a:solidFill>
                  <a:srgbClr val="FF0000"/>
                </a:solidFill>
                <a:latin typeface="Arial Black" pitchFamily="34" charset="0"/>
              </a:rPr>
              <a:t>Il conducente che lascia il veicolo in sosta</a:t>
            </a:r>
            <a:r>
              <a:rPr lang="it-IT" sz="2000" i="1" dirty="0" smtClean="0">
                <a:latin typeface="Arial Black" pitchFamily="34" charset="0"/>
              </a:rPr>
              <a:t>, inoltre, </a:t>
            </a:r>
            <a:r>
              <a:rPr lang="it-IT" sz="2000" i="1" dirty="0" smtClean="0">
                <a:solidFill>
                  <a:srgbClr val="FF0000"/>
                </a:solidFill>
                <a:latin typeface="Arial Black" pitchFamily="34" charset="0"/>
              </a:rPr>
              <a:t>ha l’obbligo di assicurarsi, con «opportune cautele», </a:t>
            </a:r>
            <a:r>
              <a:rPr lang="it-IT" sz="2000" dirty="0" smtClean="0">
                <a:solidFill>
                  <a:srgbClr val="FF0000"/>
                </a:solidFill>
                <a:latin typeface="Arial Black" pitchFamily="34" charset="0"/>
              </a:rPr>
              <a:t>che per le condizioni del luogo in cui esso si trova non possa derivare pericolo per l’incolumità delle persone</a:t>
            </a:r>
            <a:r>
              <a:rPr lang="it-IT" sz="2000" dirty="0" smtClean="0">
                <a:latin typeface="Arial Black" pitchFamily="34" charset="0"/>
              </a:rPr>
              <a:t>.</a:t>
            </a:r>
            <a:endParaRPr kumimoji="0" lang="it-IT" sz="2000" b="0" u="none" strike="noStrike" cap="none" normalizeH="0" baseline="0" dirty="0" smtClean="0">
              <a:ln>
                <a:noFill/>
              </a:ln>
              <a:solidFill>
                <a:srgbClr val="FF0000"/>
              </a:solidFill>
              <a:effectLst/>
              <a:latin typeface="Arial Black" pitchFamily="34" charset="0"/>
              <a:cs typeface="Arial" pitchFamily="34" charset="0"/>
            </a:endParaRP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6" descr="shutterstock_27695740.jpg"/>
          <p:cNvPicPr>
            <a:picLocks noChangeAspect="1" noChangeArrowheads="1"/>
          </p:cNvPicPr>
          <p:nvPr/>
        </p:nvPicPr>
        <p:blipFill>
          <a:blip r:embed="rId2" cstate="print"/>
          <a:srcRect/>
          <a:stretch>
            <a:fillRect/>
          </a:stretch>
        </p:blipFill>
        <p:spPr bwMode="auto">
          <a:xfrm>
            <a:off x="214282" y="428604"/>
            <a:ext cx="3714776" cy="4214842"/>
          </a:xfrm>
          <a:prstGeom prst="rect">
            <a:avLst/>
          </a:prstGeom>
          <a:noFill/>
          <a:ln w="9525">
            <a:noFill/>
            <a:miter lim="800000"/>
            <a:headEnd/>
            <a:tailEnd/>
          </a:ln>
        </p:spPr>
      </p:pic>
      <p:sp>
        <p:nvSpPr>
          <p:cNvPr id="8" name="Rettangolo 7"/>
          <p:cNvSpPr/>
          <p:nvPr/>
        </p:nvSpPr>
        <p:spPr>
          <a:xfrm>
            <a:off x="1500166" y="1428736"/>
            <a:ext cx="1428760" cy="1928826"/>
          </a:xfrm>
          <a:prstGeom prst="rect">
            <a:avLst/>
          </a:prstGeom>
        </p:spPr>
        <p:txBody>
          <a:bodyPr wrap="square">
            <a:spAutoFit/>
          </a:bodyPr>
          <a:lstStyle/>
          <a:p>
            <a:pPr algn="ctr">
              <a:defRPr/>
            </a:pPr>
            <a:r>
              <a:rPr lang="it-IT" sz="2400" dirty="0" smtClean="0">
                <a:solidFill>
                  <a:srgbClr val="FF0000"/>
                </a:solidFill>
                <a:latin typeface="Brush Script MT" pitchFamily="66" charset="0"/>
                <a:ea typeface="ＭＳ Ｐゴシック" pitchFamily="34" charset="-128"/>
              </a:rPr>
              <a:t>Argomenti che verranno trattati in questa lezione:</a:t>
            </a:r>
            <a:endParaRPr lang="it-IT" sz="2400" dirty="0">
              <a:solidFill>
                <a:srgbClr val="FF0000"/>
              </a:solidFill>
              <a:latin typeface="Brush Script MT" pitchFamily="66" charset="0"/>
              <a:ea typeface="ＭＳ Ｐゴシック" pitchFamily="34" charset="-128"/>
            </a:endParaRPr>
          </a:p>
        </p:txBody>
      </p:sp>
      <p:sp>
        <p:nvSpPr>
          <p:cNvPr id="9" name="Text Box 7"/>
          <p:cNvSpPr txBox="1">
            <a:spLocks noChangeArrowheads="1"/>
          </p:cNvSpPr>
          <p:nvPr/>
        </p:nvSpPr>
        <p:spPr bwMode="auto">
          <a:xfrm>
            <a:off x="3857588" y="0"/>
            <a:ext cx="5286412" cy="6047809"/>
          </a:xfrm>
          <a:prstGeom prst="rect">
            <a:avLst/>
          </a:prstGeom>
          <a:blipFill dpi="0" rotWithShape="1">
            <a:blip r:embed="rId3" cstate="print"/>
            <a:srcRect/>
            <a:stretch>
              <a:fillRect/>
            </a:stretch>
          </a:blipFill>
          <a:ln w="9525">
            <a:noFill/>
            <a:miter lim="800000"/>
            <a:headEnd/>
            <a:tailEnd/>
          </a:ln>
        </p:spPr>
        <p:txBody>
          <a:bodyPr wrap="square">
            <a:spAutoFit/>
          </a:bodyPr>
          <a:lstStyle/>
          <a:p>
            <a:pPr>
              <a:buClr>
                <a:srgbClr val="7E2D00"/>
              </a:buClr>
              <a:buFont typeface="Arial" charset="0"/>
              <a:buChar char="►"/>
            </a:pPr>
            <a:r>
              <a:rPr lang="it-IT" sz="1900" b="1" dirty="0" smtClean="0">
                <a:solidFill>
                  <a:srgbClr val="FF0000"/>
                </a:solidFill>
                <a:latin typeface="+mn-lt"/>
              </a:rPr>
              <a:t>La responsabilità per la circolazione dei veicoli:</a:t>
            </a:r>
          </a:p>
          <a:p>
            <a:pPr>
              <a:buClr>
                <a:srgbClr val="7E2D00"/>
              </a:buClr>
              <a:buFont typeface="Arial" charset="0"/>
              <a:buChar char="►"/>
            </a:pPr>
            <a:r>
              <a:rPr lang="it-IT" sz="1600" dirty="0" smtClean="0">
                <a:latin typeface="+mn-lt"/>
              </a:rPr>
              <a:t>I riferimenti normativi;</a:t>
            </a:r>
          </a:p>
          <a:p>
            <a:pPr>
              <a:buClr>
                <a:srgbClr val="7E2D00"/>
              </a:buClr>
              <a:buFont typeface="Arial" charset="0"/>
              <a:buChar char="►"/>
            </a:pPr>
            <a:r>
              <a:rPr lang="it-IT" sz="1600" dirty="0" smtClean="0">
                <a:latin typeface="+mn-lt"/>
              </a:rPr>
              <a:t>La circolazione stradale;</a:t>
            </a:r>
          </a:p>
          <a:p>
            <a:pPr>
              <a:buClr>
                <a:srgbClr val="7E2D00"/>
              </a:buClr>
              <a:buFont typeface="Arial" charset="0"/>
              <a:buChar char="►"/>
            </a:pPr>
            <a:r>
              <a:rPr lang="it-IT" sz="1600" dirty="0" smtClean="0">
                <a:latin typeface="+mn-lt"/>
              </a:rPr>
              <a:t>Fasi statiche della circolazione;</a:t>
            </a:r>
          </a:p>
          <a:p>
            <a:pPr>
              <a:buClr>
                <a:srgbClr val="7E2D00"/>
              </a:buClr>
              <a:buFont typeface="Arial" charset="0"/>
              <a:buChar char="►"/>
            </a:pPr>
            <a:r>
              <a:rPr lang="it-IT" sz="1600" dirty="0" smtClean="0">
                <a:latin typeface="+mn-lt"/>
              </a:rPr>
              <a:t>Il divieto di fermata e di sosta e relative cautele;</a:t>
            </a:r>
          </a:p>
          <a:p>
            <a:pPr>
              <a:buClr>
                <a:srgbClr val="7E2D00"/>
              </a:buClr>
              <a:buFont typeface="Arial" charset="0"/>
              <a:buChar char="►"/>
            </a:pPr>
            <a:r>
              <a:rPr lang="it-IT" sz="1600" dirty="0" smtClean="0">
                <a:latin typeface="+mn-lt"/>
              </a:rPr>
              <a:t>Il conducente e le sue responsabilità;</a:t>
            </a:r>
          </a:p>
          <a:p>
            <a:pPr>
              <a:buClr>
                <a:srgbClr val="7E2D00"/>
              </a:buClr>
              <a:buFont typeface="Arial" charset="0"/>
              <a:buChar char="►"/>
            </a:pPr>
            <a:r>
              <a:rPr lang="it-IT" sz="1600" dirty="0" smtClean="0">
                <a:latin typeface="+mn-lt"/>
              </a:rPr>
              <a:t>Comportamento conducente nei confronti dei pedoni;</a:t>
            </a:r>
          </a:p>
          <a:p>
            <a:pPr>
              <a:buClr>
                <a:srgbClr val="7E2D00"/>
              </a:buClr>
              <a:buFont typeface="Arial" charset="0"/>
              <a:buChar char="►"/>
            </a:pPr>
            <a:r>
              <a:rPr lang="it-IT" sz="1600" dirty="0" smtClean="0">
                <a:latin typeface="+mn-lt"/>
              </a:rPr>
              <a:t>Responsabilità indiretta o per fatto altrui;</a:t>
            </a:r>
          </a:p>
          <a:p>
            <a:pPr>
              <a:buClr>
                <a:srgbClr val="7E2D00"/>
              </a:buClr>
              <a:buFont typeface="Arial" charset="0"/>
              <a:buChar char="►"/>
            </a:pPr>
            <a:r>
              <a:rPr lang="it-IT" sz="1600" dirty="0" smtClean="0">
                <a:latin typeface="+mn-lt"/>
              </a:rPr>
              <a:t>La prova liberatoria;</a:t>
            </a:r>
          </a:p>
          <a:p>
            <a:pPr>
              <a:buClr>
                <a:srgbClr val="7E2D00"/>
              </a:buClr>
              <a:buFont typeface="Arial" charset="0"/>
              <a:buChar char="►"/>
            </a:pPr>
            <a:r>
              <a:rPr lang="it-IT" sz="1600" dirty="0" smtClean="0">
                <a:latin typeface="+mn-lt"/>
              </a:rPr>
              <a:t>La velocità (condotta, divieti, limiti e valutazione);</a:t>
            </a:r>
          </a:p>
          <a:p>
            <a:pPr>
              <a:buClr>
                <a:srgbClr val="7E2D00"/>
              </a:buClr>
              <a:buFont typeface="Arial" charset="0"/>
              <a:buChar char="►"/>
            </a:pPr>
            <a:r>
              <a:rPr lang="it-IT" sz="1600" dirty="0" smtClean="0">
                <a:latin typeface="+mn-lt"/>
              </a:rPr>
              <a:t>Le manovre di circolazione;</a:t>
            </a:r>
          </a:p>
          <a:p>
            <a:pPr>
              <a:buClr>
                <a:srgbClr val="7E2D00"/>
              </a:buClr>
              <a:buFont typeface="Arial" charset="0"/>
              <a:buChar char="►"/>
            </a:pPr>
            <a:r>
              <a:rPr lang="it-IT" sz="1600" dirty="0" smtClean="0">
                <a:latin typeface="+mn-lt"/>
              </a:rPr>
              <a:t>La segnalazione delle manovre;</a:t>
            </a:r>
          </a:p>
          <a:p>
            <a:pPr>
              <a:buClr>
                <a:srgbClr val="7E2D00"/>
              </a:buClr>
              <a:buFont typeface="Arial" charset="0"/>
              <a:buChar char="►"/>
            </a:pPr>
            <a:r>
              <a:rPr lang="it-IT" sz="1600" dirty="0" smtClean="0">
                <a:latin typeface="+mn-lt"/>
              </a:rPr>
              <a:t>La condotta di guida in presenza di bambini;</a:t>
            </a:r>
          </a:p>
          <a:p>
            <a:pPr>
              <a:buClr>
                <a:srgbClr val="7E2D00"/>
              </a:buClr>
              <a:buFont typeface="Arial" charset="0"/>
              <a:buChar char="►"/>
            </a:pPr>
            <a:r>
              <a:rPr lang="it-IT" sz="1600" dirty="0" smtClean="0">
                <a:latin typeface="+mn-lt"/>
              </a:rPr>
              <a:t>Uso di bevande alcoliche e/o di stupefacenti;</a:t>
            </a:r>
          </a:p>
          <a:p>
            <a:pPr>
              <a:buClr>
                <a:srgbClr val="7E2D00"/>
              </a:buClr>
              <a:buFont typeface="Arial" charset="0"/>
              <a:buChar char="►"/>
            </a:pPr>
            <a:r>
              <a:rPr lang="it-IT" sz="1600" dirty="0" smtClean="0">
                <a:latin typeface="+mn-lt"/>
              </a:rPr>
              <a:t>Veicolo fermo in carreggiata;</a:t>
            </a:r>
          </a:p>
          <a:p>
            <a:pPr>
              <a:buClr>
                <a:srgbClr val="7E2D00"/>
              </a:buClr>
              <a:buFont typeface="Arial" charset="0"/>
              <a:buChar char="►"/>
            </a:pPr>
            <a:r>
              <a:rPr lang="it-IT" sz="1600" dirty="0" smtClean="0">
                <a:latin typeface="+mn-lt"/>
              </a:rPr>
              <a:t>I veicoli militari;</a:t>
            </a:r>
          </a:p>
          <a:p>
            <a:pPr>
              <a:buClr>
                <a:srgbClr val="7E2D00"/>
              </a:buClr>
              <a:buFont typeface="Arial" charset="0"/>
              <a:buChar char="►"/>
            </a:pPr>
            <a:r>
              <a:rPr lang="it-IT" sz="1600" dirty="0" smtClean="0">
                <a:latin typeface="+mn-lt"/>
              </a:rPr>
              <a:t>L’uso delle cinture di sicurezza;</a:t>
            </a:r>
          </a:p>
          <a:p>
            <a:pPr>
              <a:buClr>
                <a:srgbClr val="7E2D00"/>
              </a:buClr>
              <a:buFont typeface="Arial" charset="0"/>
              <a:buChar char="►"/>
            </a:pPr>
            <a:r>
              <a:rPr lang="it-IT" sz="1600" dirty="0" smtClean="0">
                <a:latin typeface="+mn-lt"/>
              </a:rPr>
              <a:t>I segnali stradali;</a:t>
            </a:r>
          </a:p>
          <a:p>
            <a:pPr>
              <a:buClr>
                <a:srgbClr val="7E2D00"/>
              </a:buClr>
              <a:buFont typeface="Arial" charset="0"/>
              <a:buChar char="►"/>
            </a:pPr>
            <a:r>
              <a:rPr lang="it-IT" sz="1600" dirty="0" smtClean="0">
                <a:latin typeface="+mn-lt"/>
              </a:rPr>
              <a:t>Gli agenti del traffico;</a:t>
            </a:r>
          </a:p>
          <a:p>
            <a:pPr>
              <a:buClr>
                <a:srgbClr val="7E2D00"/>
              </a:buClr>
              <a:buFont typeface="Arial" charset="0"/>
              <a:buChar char="►"/>
            </a:pPr>
            <a:r>
              <a:rPr lang="it-IT" sz="1600" dirty="0" smtClean="0">
                <a:latin typeface="+mn-lt"/>
              </a:rPr>
              <a:t>I passaggi a livello;</a:t>
            </a:r>
          </a:p>
          <a:p>
            <a:pPr>
              <a:buClr>
                <a:srgbClr val="7E2D00"/>
              </a:buClr>
              <a:buFont typeface="Arial" charset="0"/>
              <a:buChar char="►"/>
            </a:pPr>
            <a:r>
              <a:rPr lang="it-IT" sz="1600" dirty="0" smtClean="0">
                <a:latin typeface="+mn-lt"/>
              </a:rPr>
              <a:t>Furto del veicolo e prova liberatoria;</a:t>
            </a:r>
          </a:p>
          <a:p>
            <a:pPr>
              <a:buClr>
                <a:srgbClr val="7E2D00"/>
              </a:buClr>
              <a:buFont typeface="Arial" charset="0"/>
              <a:buChar char="►"/>
            </a:pPr>
            <a:r>
              <a:rPr lang="it-IT" sz="1600" dirty="0" smtClean="0">
                <a:latin typeface="+mn-lt"/>
              </a:rPr>
              <a:t>Affidamento del veicolo a terzi;</a:t>
            </a:r>
          </a:p>
          <a:p>
            <a:pPr>
              <a:buClr>
                <a:srgbClr val="7E2D00"/>
              </a:buClr>
              <a:buFont typeface="Arial" charset="0"/>
              <a:buChar char="►"/>
            </a:pPr>
            <a:r>
              <a:rPr lang="it-IT" sz="1600" dirty="0" smtClean="0">
                <a:latin typeface="+mn-lt"/>
              </a:rPr>
              <a:t>L’esercitazione alla guida ed i relativi requisiti;</a:t>
            </a:r>
          </a:p>
          <a:p>
            <a:pPr>
              <a:buClr>
                <a:srgbClr val="7E2D00"/>
              </a:buClr>
              <a:buFont typeface="Arial" charset="0"/>
              <a:buChar char="►"/>
            </a:pPr>
            <a:r>
              <a:rPr lang="it-IT" sz="1600" dirty="0" smtClean="0">
                <a:latin typeface="+mn-lt"/>
              </a:rPr>
              <a:t>La Patente di guida ed i documenti dell’autoveicolo.</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3"/>
          <p:cNvSpPr txBox="1">
            <a:spLocks noChangeArrowheads="1"/>
          </p:cNvSpPr>
          <p:nvPr/>
        </p:nvSpPr>
        <p:spPr bwMode="auto">
          <a:xfrm>
            <a:off x="214282" y="142852"/>
            <a:ext cx="8715436" cy="5509200"/>
          </a:xfrm>
          <a:prstGeom prst="rect">
            <a:avLst/>
          </a:prstGeom>
          <a:noFill/>
          <a:ln w="9525">
            <a:noFill/>
            <a:miter lim="800000"/>
            <a:headEnd/>
            <a:tailEnd/>
          </a:ln>
        </p:spPr>
        <p:txBody>
          <a:bodyPr wrap="square">
            <a:spAutoFit/>
          </a:bodyPr>
          <a:lstStyle/>
          <a:p>
            <a:pPr algn="ctr"/>
            <a:r>
              <a:rPr lang="it-IT" sz="2800" b="1" dirty="0">
                <a:solidFill>
                  <a:srgbClr val="FF0000"/>
                </a:solidFill>
                <a:latin typeface="Arial Black" pitchFamily="34" charset="0"/>
              </a:rPr>
              <a:t> </a:t>
            </a:r>
            <a:endParaRPr lang="it-IT" sz="2800" b="1" dirty="0">
              <a:solidFill>
                <a:srgbClr val="0000CC"/>
              </a:solidFill>
              <a:latin typeface="Arial Black" pitchFamily="34" charset="0"/>
            </a:endParaRPr>
          </a:p>
          <a:p>
            <a:pPr algn="ctr"/>
            <a:r>
              <a:rPr lang="it-IT" sz="3200" b="1" dirty="0">
                <a:solidFill>
                  <a:srgbClr val="FF0000"/>
                </a:solidFill>
                <a:latin typeface="Arial Black" pitchFamily="34" charset="0"/>
              </a:rPr>
              <a:t> </a:t>
            </a:r>
            <a:r>
              <a:rPr lang="it-IT" sz="3200" b="1" dirty="0" smtClean="0">
                <a:solidFill>
                  <a:schemeClr val="tx1">
                    <a:lumMod val="50000"/>
                    <a:lumOff val="50000"/>
                  </a:schemeClr>
                </a:solidFill>
                <a:latin typeface="Arial Black" pitchFamily="34" charset="0"/>
              </a:rPr>
              <a:t>Il conducente e le sue responsabilità</a:t>
            </a:r>
            <a:endParaRPr lang="it-IT" sz="3200" b="1" dirty="0">
              <a:solidFill>
                <a:schemeClr val="tx1">
                  <a:lumMod val="50000"/>
                  <a:lumOff val="50000"/>
                </a:schemeClr>
              </a:solidFill>
              <a:latin typeface="Arial Black" pitchFamily="34" charset="0"/>
            </a:endParaRPr>
          </a:p>
          <a:p>
            <a:pPr algn="ctr"/>
            <a:endParaRPr lang="it-IT" sz="1200" b="1" dirty="0">
              <a:solidFill>
                <a:srgbClr val="0000CC"/>
              </a:solidFill>
              <a:latin typeface="Arial Black" pitchFamily="34" charset="0"/>
            </a:endParaRPr>
          </a:p>
          <a:p>
            <a:pPr algn="ctr"/>
            <a:r>
              <a:rPr lang="it-IT" sz="2800" dirty="0" smtClean="0">
                <a:latin typeface="Arial Black" pitchFamily="34" charset="0"/>
              </a:rPr>
              <a:t>Il </a:t>
            </a:r>
            <a:r>
              <a:rPr lang="it-IT" sz="2800" dirty="0" smtClean="0">
                <a:solidFill>
                  <a:srgbClr val="FF0000"/>
                </a:solidFill>
                <a:latin typeface="Arial Black" pitchFamily="34" charset="0"/>
              </a:rPr>
              <a:t>conducente</a:t>
            </a:r>
            <a:r>
              <a:rPr lang="it-IT" sz="2800" dirty="0" smtClean="0">
                <a:latin typeface="Arial Black" pitchFamily="34" charset="0"/>
              </a:rPr>
              <a:t> è il </a:t>
            </a:r>
            <a:r>
              <a:rPr lang="it-IT" sz="2800" dirty="0" smtClean="0">
                <a:solidFill>
                  <a:srgbClr val="FF0000"/>
                </a:solidFill>
                <a:latin typeface="Arial Black" pitchFamily="34" charset="0"/>
              </a:rPr>
              <a:t>soggetto che, si trova alla guida di un veicolo</a:t>
            </a:r>
            <a:r>
              <a:rPr lang="it-IT" sz="2800" dirty="0" smtClean="0">
                <a:latin typeface="Arial Black" pitchFamily="34" charset="0"/>
              </a:rPr>
              <a:t>. In dottrina è stato definito tale il </a:t>
            </a:r>
            <a:r>
              <a:rPr lang="it-IT" sz="2800" i="1" dirty="0" smtClean="0">
                <a:solidFill>
                  <a:srgbClr val="FF0000"/>
                </a:solidFill>
                <a:latin typeface="Arial Black" pitchFamily="34" charset="0"/>
              </a:rPr>
              <a:t>«responsabile del veicolo»</a:t>
            </a:r>
            <a:r>
              <a:rPr lang="it-IT" sz="2800" i="1" dirty="0" smtClean="0">
                <a:latin typeface="Arial Black" pitchFamily="34" charset="0"/>
              </a:rPr>
              <a:t>, </a:t>
            </a:r>
            <a:r>
              <a:rPr lang="it-IT" sz="2800" dirty="0" smtClean="0">
                <a:latin typeface="Arial Black" pitchFamily="34" charset="0"/>
              </a:rPr>
              <a:t>sia nella fase dinamica sia in quella statica della circolazione.</a:t>
            </a:r>
          </a:p>
          <a:p>
            <a:pPr algn="ctr"/>
            <a:endParaRPr lang="it-IT" sz="1600" dirty="0" smtClean="0">
              <a:latin typeface="Arial Black" pitchFamily="34" charset="0"/>
            </a:endParaRPr>
          </a:p>
          <a:p>
            <a:pPr algn="ctr"/>
            <a:r>
              <a:rPr lang="it-IT" sz="2800" dirty="0" smtClean="0">
                <a:latin typeface="Arial Black" pitchFamily="34" charset="0"/>
              </a:rPr>
              <a:t>In tal senso, </a:t>
            </a:r>
            <a:r>
              <a:rPr lang="it-IT" sz="2800" dirty="0" smtClean="0">
                <a:solidFill>
                  <a:srgbClr val="FF0000"/>
                </a:solidFill>
                <a:latin typeface="Arial Black" pitchFamily="34" charset="0"/>
              </a:rPr>
              <a:t>è conducente, </a:t>
            </a:r>
            <a:r>
              <a:rPr lang="it-IT" sz="2800" dirty="0" smtClean="0">
                <a:latin typeface="Arial Black" pitchFamily="34" charset="0"/>
              </a:rPr>
              <a:t>dopo l’abbandono e l’arresto del veicolo</a:t>
            </a:r>
            <a:r>
              <a:rPr lang="it-IT" sz="2800" dirty="0" smtClean="0">
                <a:solidFill>
                  <a:srgbClr val="FF0000"/>
                </a:solidFill>
                <a:latin typeface="Arial Black" pitchFamily="34" charset="0"/>
              </a:rPr>
              <a:t>, anche colui che per ultimo ha regolato i comandi del mezzo fino al suo arresto</a:t>
            </a:r>
            <a:r>
              <a:rPr lang="it-IT" sz="2400" dirty="0" smtClean="0">
                <a:latin typeface="Arial Black" pitchFamily="34" charset="0"/>
              </a:rPr>
              <a:t>.</a:t>
            </a:r>
            <a:endParaRPr lang="it-IT" sz="2400"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3"/>
          <p:cNvSpPr txBox="1">
            <a:spLocks noChangeArrowheads="1"/>
          </p:cNvSpPr>
          <p:nvPr/>
        </p:nvSpPr>
        <p:spPr bwMode="auto">
          <a:xfrm>
            <a:off x="0" y="142852"/>
            <a:ext cx="9144000" cy="5601533"/>
          </a:xfrm>
          <a:prstGeom prst="rect">
            <a:avLst/>
          </a:prstGeom>
          <a:noFill/>
          <a:ln w="9525">
            <a:noFill/>
            <a:miter lim="800000"/>
            <a:headEnd/>
            <a:tailEnd/>
          </a:ln>
        </p:spPr>
        <p:txBody>
          <a:bodyPr wrap="square">
            <a:spAutoFit/>
          </a:bodyPr>
          <a:lstStyle/>
          <a:p>
            <a:pPr algn="ctr"/>
            <a:r>
              <a:rPr lang="it-IT" sz="2800" b="1" dirty="0">
                <a:solidFill>
                  <a:srgbClr val="FF0000"/>
                </a:solidFill>
                <a:latin typeface="Arial Black" pitchFamily="34" charset="0"/>
              </a:rPr>
              <a:t> </a:t>
            </a:r>
            <a:endParaRPr lang="it-IT" sz="2800" b="1" dirty="0">
              <a:solidFill>
                <a:srgbClr val="0000CC"/>
              </a:solidFill>
              <a:latin typeface="Arial Black" pitchFamily="34" charset="0"/>
            </a:endParaRPr>
          </a:p>
          <a:p>
            <a:pPr algn="ctr"/>
            <a:r>
              <a:rPr lang="it-IT" sz="3200" b="1" dirty="0">
                <a:solidFill>
                  <a:srgbClr val="FF0000"/>
                </a:solidFill>
                <a:latin typeface="Arial Black" pitchFamily="34" charset="0"/>
              </a:rPr>
              <a:t> </a:t>
            </a:r>
            <a:r>
              <a:rPr lang="it-IT" sz="3200" b="1" dirty="0" smtClean="0">
                <a:solidFill>
                  <a:schemeClr val="tx1">
                    <a:lumMod val="50000"/>
                    <a:lumOff val="50000"/>
                  </a:schemeClr>
                </a:solidFill>
                <a:latin typeface="Arial Black" pitchFamily="34" charset="0"/>
              </a:rPr>
              <a:t>Il conducente e le sue responsabilità</a:t>
            </a:r>
            <a:endParaRPr lang="it-IT" sz="3200" b="1" dirty="0">
              <a:solidFill>
                <a:schemeClr val="tx1">
                  <a:lumMod val="50000"/>
                  <a:lumOff val="50000"/>
                </a:schemeClr>
              </a:solidFill>
              <a:latin typeface="Arial Black" pitchFamily="34" charset="0"/>
            </a:endParaRPr>
          </a:p>
          <a:p>
            <a:pPr algn="ctr"/>
            <a:endParaRPr lang="it-IT" sz="1200" b="1" dirty="0">
              <a:solidFill>
                <a:srgbClr val="0000CC"/>
              </a:solidFill>
              <a:latin typeface="Arial Black" pitchFamily="34" charset="0"/>
            </a:endParaRPr>
          </a:p>
          <a:p>
            <a:pPr algn="ctr"/>
            <a:r>
              <a:rPr lang="it-IT" sz="2200" dirty="0" smtClean="0">
                <a:latin typeface="Arial Black" pitchFamily="34" charset="0"/>
              </a:rPr>
              <a:t>Il </a:t>
            </a:r>
            <a:r>
              <a:rPr lang="it-IT" sz="2200" dirty="0" smtClean="0">
                <a:solidFill>
                  <a:srgbClr val="FF0000"/>
                </a:solidFill>
                <a:latin typeface="Arial Black" pitchFamily="34" charset="0"/>
              </a:rPr>
              <a:t>1° comma dell’art. 2054 C.C. </a:t>
            </a:r>
            <a:r>
              <a:rPr lang="it-IT" sz="2200" dirty="0" smtClean="0">
                <a:latin typeface="Arial Black" pitchFamily="34" charset="0"/>
              </a:rPr>
              <a:t>richiede al conducente la </a:t>
            </a:r>
            <a:r>
              <a:rPr lang="it-IT" sz="2200" dirty="0" smtClean="0">
                <a:solidFill>
                  <a:srgbClr val="FF0000"/>
                </a:solidFill>
                <a:latin typeface="Arial Black" pitchFamily="34" charset="0"/>
              </a:rPr>
              <a:t>prova di aver fatto tutto il possibile per evitare il danno</a:t>
            </a:r>
            <a:r>
              <a:rPr lang="it-IT" sz="2200" dirty="0" smtClean="0">
                <a:latin typeface="Arial Black" pitchFamily="34" charset="0"/>
              </a:rPr>
              <a:t>, in mancanza di tale prova opererà la </a:t>
            </a:r>
            <a:r>
              <a:rPr lang="it-IT" sz="2200" u="sng" dirty="0" smtClean="0">
                <a:solidFill>
                  <a:srgbClr val="FF0000"/>
                </a:solidFill>
                <a:latin typeface="Arial Black" pitchFamily="34" charset="0"/>
              </a:rPr>
              <a:t>presunzione di colpa</a:t>
            </a:r>
            <a:r>
              <a:rPr lang="it-IT" sz="2200" dirty="0" smtClean="0">
                <a:latin typeface="Arial Black" pitchFamily="34" charset="0"/>
              </a:rPr>
              <a:t>. Non occorre, ha più volte sottolineato la Suprema Corte, la prova di una diligenza </a:t>
            </a:r>
            <a:r>
              <a:rPr lang="it-IT" sz="2200" i="1" dirty="0" smtClean="0">
                <a:latin typeface="Arial Black" pitchFamily="34" charset="0"/>
              </a:rPr>
              <a:t>«eccezionale»</a:t>
            </a:r>
            <a:r>
              <a:rPr lang="it-IT" sz="2200" dirty="0" smtClean="0">
                <a:latin typeface="Arial Black" pitchFamily="34" charset="0"/>
              </a:rPr>
              <a:t>, ma è sufficiente dimostrare di avere osservato tutte le norme della circolazione stradale e di avere adoperato le cautele dell’uomo di </a:t>
            </a:r>
            <a:r>
              <a:rPr lang="it-IT" sz="2200" i="1" dirty="0" smtClean="0">
                <a:latin typeface="Arial Black" pitchFamily="34" charset="0"/>
              </a:rPr>
              <a:t>«normale diligenza»</a:t>
            </a:r>
            <a:r>
              <a:rPr lang="it-IT" sz="2200" dirty="0" smtClean="0">
                <a:latin typeface="Arial Black" pitchFamily="34" charset="0"/>
              </a:rPr>
              <a:t>.</a:t>
            </a:r>
          </a:p>
          <a:p>
            <a:pPr algn="ctr"/>
            <a:endParaRPr lang="it-IT" sz="1200" dirty="0" smtClean="0">
              <a:latin typeface="Arial Black" pitchFamily="34" charset="0"/>
            </a:endParaRPr>
          </a:p>
          <a:p>
            <a:pPr algn="ctr"/>
            <a:r>
              <a:rPr lang="it-IT" sz="2200" u="sng" dirty="0" smtClean="0">
                <a:solidFill>
                  <a:srgbClr val="FF0000"/>
                </a:solidFill>
                <a:latin typeface="Arial Black" pitchFamily="34" charset="0"/>
              </a:rPr>
              <a:t>Il conducente del veicolo deve provare di aver rispettato</a:t>
            </a:r>
            <a:r>
              <a:rPr lang="it-IT" sz="2200" dirty="0" smtClean="0">
                <a:solidFill>
                  <a:srgbClr val="FF0000"/>
                </a:solidFill>
                <a:latin typeface="Arial Black" pitchFamily="34" charset="0"/>
              </a:rPr>
              <a:t>, </a:t>
            </a:r>
            <a:r>
              <a:rPr lang="it-IT" sz="2200" dirty="0" smtClean="0">
                <a:latin typeface="Arial Black" pitchFamily="34" charset="0"/>
              </a:rPr>
              <a:t>altresì</a:t>
            </a:r>
            <a:r>
              <a:rPr lang="it-IT" sz="2200" dirty="0" smtClean="0">
                <a:solidFill>
                  <a:srgbClr val="FF0000"/>
                </a:solidFill>
                <a:latin typeface="Arial Black" pitchFamily="34" charset="0"/>
              </a:rPr>
              <a:t>, </a:t>
            </a:r>
            <a:r>
              <a:rPr lang="it-IT" sz="2200" u="sng" dirty="0" smtClean="0">
                <a:solidFill>
                  <a:srgbClr val="FF0000"/>
                </a:solidFill>
                <a:latin typeface="Arial Black" pitchFamily="34" charset="0"/>
              </a:rPr>
              <a:t>tutte le precauzioni che una persona di normale avvedutezza avrebbe adottato nelle particolari circostanze della fattispecie concreta</a:t>
            </a:r>
            <a:r>
              <a:rPr lang="it-IT" sz="2200" dirty="0" smtClean="0">
                <a:solidFill>
                  <a:srgbClr val="FF0000"/>
                </a:solidFill>
                <a:latin typeface="Arial Black" pitchFamily="34" charset="0"/>
              </a:rPr>
              <a:t>.</a:t>
            </a:r>
            <a:endParaRPr lang="it-IT" sz="2200" dirty="0">
              <a:solidFill>
                <a:srgbClr val="FF0000"/>
              </a:solidFill>
              <a:latin typeface="Arial Black" pitchFamily="34" charset="0"/>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sellaDiTesto 3"/>
          <p:cNvSpPr txBox="1">
            <a:spLocks noChangeArrowheads="1"/>
          </p:cNvSpPr>
          <p:nvPr/>
        </p:nvSpPr>
        <p:spPr bwMode="auto">
          <a:xfrm>
            <a:off x="468313" y="2420938"/>
            <a:ext cx="8135937" cy="954107"/>
          </a:xfrm>
          <a:prstGeom prst="rect">
            <a:avLst/>
          </a:prstGeom>
          <a:noFill/>
          <a:ln w="9525">
            <a:noFill/>
            <a:miter lim="800000"/>
            <a:headEnd/>
            <a:tailEnd/>
          </a:ln>
        </p:spPr>
        <p:txBody>
          <a:bodyPr>
            <a:spAutoFit/>
          </a:bodyPr>
          <a:lstStyle/>
          <a:p>
            <a:pPr algn="ctr"/>
            <a:endParaRPr lang="it-IT" sz="24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sp>
        <p:nvSpPr>
          <p:cNvPr id="17413" name="CasellaDiTesto 7"/>
          <p:cNvSpPr txBox="1">
            <a:spLocks noChangeArrowheads="1"/>
          </p:cNvSpPr>
          <p:nvPr/>
        </p:nvSpPr>
        <p:spPr bwMode="auto">
          <a:xfrm>
            <a:off x="0" y="642918"/>
            <a:ext cx="9144000" cy="461665"/>
          </a:xfrm>
          <a:prstGeom prst="rect">
            <a:avLst/>
          </a:prstGeom>
          <a:noFill/>
          <a:ln w="9525">
            <a:noFill/>
            <a:miter lim="800000"/>
            <a:headEnd/>
            <a:tailEnd/>
          </a:ln>
        </p:spPr>
        <p:txBody>
          <a:bodyPr wrap="square">
            <a:spAutoFit/>
          </a:bodyPr>
          <a:lstStyle/>
          <a:p>
            <a:pPr algn="ctr"/>
            <a:r>
              <a:rPr lang="it-IT" sz="2400" dirty="0" smtClean="0">
                <a:solidFill>
                  <a:schemeClr val="tx1">
                    <a:lumMod val="50000"/>
                    <a:lumOff val="50000"/>
                  </a:schemeClr>
                </a:solidFill>
                <a:latin typeface="Arial Black" pitchFamily="34" charset="0"/>
              </a:rPr>
              <a:t>Comportamento conducente nei confronti dei pedoni</a:t>
            </a:r>
            <a:endParaRPr lang="it-IT" sz="2400" dirty="0">
              <a:solidFill>
                <a:schemeClr val="tx1">
                  <a:lumMod val="50000"/>
                  <a:lumOff val="50000"/>
                </a:schemeClr>
              </a:solidFill>
              <a:latin typeface="Arial Black" pitchFamily="34" charset="0"/>
            </a:endParaRPr>
          </a:p>
        </p:txBody>
      </p:sp>
      <p:sp>
        <p:nvSpPr>
          <p:cNvPr id="52225" name="Rectangle 1"/>
          <p:cNvSpPr>
            <a:spLocks noChangeArrowheads="1"/>
          </p:cNvSpPr>
          <p:nvPr/>
        </p:nvSpPr>
        <p:spPr bwMode="auto">
          <a:xfrm>
            <a:off x="3929058" y="1571612"/>
            <a:ext cx="492922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Ai sensi </a:t>
            </a:r>
            <a:r>
              <a:rPr kumimoji="0" lang="it-IT" sz="2400" b="0" u="none" strike="noStrike" cap="none" normalizeH="0" baseline="0" dirty="0" smtClean="0">
                <a:ln>
                  <a:noFill/>
                </a:ln>
                <a:effectLst/>
                <a:latin typeface="Arial Black" pitchFamily="34" charset="0"/>
                <a:ea typeface="Times New Roman" pitchFamily="18" charset="0"/>
                <a:cs typeface="Arial" pitchFamily="34" charset="0"/>
              </a:rPr>
              <a:t>dell’</a:t>
            </a:r>
            <a:r>
              <a:rPr kumimoji="0" lang="it-IT" sz="24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art. 191 C.d.S.</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400" b="0"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i conducenti, quando il traffico non è regolato da agenti o da semafori, devono dare la precedenza, rallentando e all’occorrenza fermandosi, ai pedoni che transitano sugli attraversamenti pedonali</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r>
              <a:rPr kumimoji="0" lang="it-IT" sz="2400"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endParaRPr kumimoji="0" lang="it-IT" sz="2400" b="0" i="0" u="none" strike="noStrike" cap="none" normalizeH="0" baseline="0" dirty="0" smtClean="0">
              <a:ln>
                <a:noFill/>
              </a:ln>
              <a:solidFill>
                <a:schemeClr val="tx1"/>
              </a:solidFill>
              <a:effectLst/>
              <a:latin typeface="Arial Black" pitchFamily="34" charset="0"/>
              <a:cs typeface="Arial" pitchFamily="34" charset="0"/>
            </a:endParaRPr>
          </a:p>
        </p:txBody>
      </p:sp>
      <p:pic>
        <p:nvPicPr>
          <p:cNvPr id="8" name="Picture 11" descr="http://files.splinder.com/0e194a50a45a327effc7bc4772a3c69b.jpeg"/>
          <p:cNvPicPr>
            <a:picLocks noChangeAspect="1" noChangeArrowheads="1"/>
          </p:cNvPicPr>
          <p:nvPr/>
        </p:nvPicPr>
        <p:blipFill>
          <a:blip r:embed="rId2"/>
          <a:srcRect/>
          <a:stretch>
            <a:fillRect/>
          </a:stretch>
        </p:blipFill>
        <p:spPr bwMode="auto">
          <a:xfrm>
            <a:off x="500034" y="1571612"/>
            <a:ext cx="3310602" cy="3357586"/>
          </a:xfrm>
          <a:prstGeom prst="rect">
            <a:avLst/>
          </a:prstGeom>
          <a:noFill/>
          <a:ln w="9525">
            <a:noFill/>
            <a:miter lim="800000"/>
            <a:headEnd/>
            <a:tailEnd/>
          </a:ln>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sellaDiTesto 3"/>
          <p:cNvSpPr txBox="1">
            <a:spLocks noChangeArrowheads="1"/>
          </p:cNvSpPr>
          <p:nvPr/>
        </p:nvSpPr>
        <p:spPr bwMode="auto">
          <a:xfrm>
            <a:off x="468313" y="2420938"/>
            <a:ext cx="8135937" cy="954107"/>
          </a:xfrm>
          <a:prstGeom prst="rect">
            <a:avLst/>
          </a:prstGeom>
          <a:noFill/>
          <a:ln w="9525">
            <a:noFill/>
            <a:miter lim="800000"/>
            <a:headEnd/>
            <a:tailEnd/>
          </a:ln>
        </p:spPr>
        <p:txBody>
          <a:bodyPr>
            <a:spAutoFit/>
          </a:bodyPr>
          <a:lstStyle/>
          <a:p>
            <a:pPr algn="ctr"/>
            <a:endParaRPr lang="it-IT" sz="24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sp>
        <p:nvSpPr>
          <p:cNvPr id="17413" name="CasellaDiTesto 7"/>
          <p:cNvSpPr txBox="1">
            <a:spLocks noChangeArrowheads="1"/>
          </p:cNvSpPr>
          <p:nvPr/>
        </p:nvSpPr>
        <p:spPr bwMode="auto">
          <a:xfrm>
            <a:off x="0" y="548680"/>
            <a:ext cx="9144000" cy="461665"/>
          </a:xfrm>
          <a:prstGeom prst="rect">
            <a:avLst/>
          </a:prstGeom>
          <a:noFill/>
          <a:ln w="9525">
            <a:noFill/>
            <a:miter lim="800000"/>
            <a:headEnd/>
            <a:tailEnd/>
          </a:ln>
        </p:spPr>
        <p:txBody>
          <a:bodyPr wrap="square">
            <a:spAutoFit/>
          </a:bodyPr>
          <a:lstStyle/>
          <a:p>
            <a:pPr algn="ctr"/>
            <a:r>
              <a:rPr lang="it-IT" sz="2400" dirty="0" smtClean="0">
                <a:solidFill>
                  <a:schemeClr val="tx1">
                    <a:lumMod val="50000"/>
                    <a:lumOff val="50000"/>
                  </a:schemeClr>
                </a:solidFill>
                <a:latin typeface="Arial Black" pitchFamily="34" charset="0"/>
              </a:rPr>
              <a:t>Comportamento conducente nei confronti dei pedoni</a:t>
            </a:r>
            <a:endParaRPr lang="it-IT" sz="2400" dirty="0">
              <a:solidFill>
                <a:schemeClr val="tx1">
                  <a:lumMod val="50000"/>
                  <a:lumOff val="50000"/>
                </a:schemeClr>
              </a:solidFill>
              <a:latin typeface="Arial Black" pitchFamily="34" charset="0"/>
            </a:endParaRPr>
          </a:p>
        </p:txBody>
      </p:sp>
      <p:sp>
        <p:nvSpPr>
          <p:cNvPr id="52225" name="Rectangle 1"/>
          <p:cNvSpPr>
            <a:spLocks noChangeArrowheads="1"/>
          </p:cNvSpPr>
          <p:nvPr/>
        </p:nvSpPr>
        <p:spPr bwMode="auto">
          <a:xfrm>
            <a:off x="0" y="1214422"/>
            <a:ext cx="9144000"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200" dirty="0" smtClean="0">
                <a:solidFill>
                  <a:srgbClr val="FF0000"/>
                </a:solidFill>
                <a:latin typeface="Arial Black" pitchFamily="34" charset="0"/>
              </a:rPr>
              <a:t>La presenza di strisce pedonali non impone al conducente l’obbligo di fermarsi in ogni caso</a:t>
            </a:r>
            <a:r>
              <a:rPr lang="it-IT" sz="2200" dirty="0" smtClean="0">
                <a:latin typeface="Arial Black" pitchFamily="34" charset="0"/>
              </a:rPr>
              <a:t>, come deve avvenire in presenza di un segnale di STOP, </a:t>
            </a:r>
            <a:r>
              <a:rPr lang="it-IT" sz="2200" dirty="0" smtClean="0">
                <a:solidFill>
                  <a:srgbClr val="FF0000"/>
                </a:solidFill>
                <a:latin typeface="Arial Black" pitchFamily="34" charset="0"/>
              </a:rPr>
              <a:t>ma determina </a:t>
            </a:r>
            <a:r>
              <a:rPr lang="it-IT" sz="2200" u="sng" dirty="0" smtClean="0">
                <a:solidFill>
                  <a:srgbClr val="FF0000"/>
                </a:solidFill>
                <a:latin typeface="Arial Black" pitchFamily="34" charset="0"/>
              </a:rPr>
              <a:t>l’obbligo di moderare ulteriormente la velocità, di accertarsi dell’esistenza nei pressi di persone e di arrestarsi </a:t>
            </a:r>
            <a:r>
              <a:rPr lang="it-IT" sz="2200" b="1" u="sng" dirty="0" smtClean="0">
                <a:solidFill>
                  <a:srgbClr val="FF0000"/>
                </a:solidFill>
                <a:latin typeface="Arial Black" pitchFamily="34" charset="0"/>
              </a:rPr>
              <a:t>«</a:t>
            </a:r>
            <a:r>
              <a:rPr lang="it-IT" sz="2200" u="sng" dirty="0" smtClean="0">
                <a:solidFill>
                  <a:srgbClr val="FF0000"/>
                </a:solidFill>
                <a:latin typeface="Arial Black" pitchFamily="34" charset="0"/>
              </a:rPr>
              <a:t>solo se è avvistato un pedone che si accinge ad attraversarle ovvero che le stia già attraversando</a:t>
            </a:r>
            <a:r>
              <a:rPr lang="it-IT" sz="2200" b="1" dirty="0" smtClean="0">
                <a:latin typeface="Arial Black" pitchFamily="34" charset="0"/>
              </a:rPr>
              <a:t>.</a:t>
            </a:r>
          </a:p>
          <a:p>
            <a:pPr algn="ctr"/>
            <a:endParaRPr lang="it-IT" sz="1000" dirty="0" smtClean="0">
              <a:latin typeface="Arial Black" pitchFamily="34" charset="0"/>
            </a:endParaRPr>
          </a:p>
          <a:p>
            <a:pPr algn="ctr"/>
            <a:r>
              <a:rPr lang="it-IT" sz="2200" dirty="0" smtClean="0">
                <a:latin typeface="Arial Black" pitchFamily="34" charset="0"/>
              </a:rPr>
              <a:t>L’obbligo di arresto del veicolo in prossimità degli attraversamenti pedonali, dunque, è strettamente connesso all’avvistamento di un pedone che tenga un comportamento tale da lasciar presumere, in qualche modo, che stia per avvalersi delle strisce. </a:t>
            </a:r>
            <a:endParaRPr lang="it-IT" sz="2200" dirty="0">
              <a:latin typeface="Arial Black"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sellaDiTesto 3"/>
          <p:cNvSpPr txBox="1">
            <a:spLocks noChangeArrowheads="1"/>
          </p:cNvSpPr>
          <p:nvPr/>
        </p:nvSpPr>
        <p:spPr bwMode="auto">
          <a:xfrm>
            <a:off x="468313" y="2420938"/>
            <a:ext cx="8135937" cy="954107"/>
          </a:xfrm>
          <a:prstGeom prst="rect">
            <a:avLst/>
          </a:prstGeom>
          <a:noFill/>
          <a:ln w="9525">
            <a:noFill/>
            <a:miter lim="800000"/>
            <a:headEnd/>
            <a:tailEnd/>
          </a:ln>
        </p:spPr>
        <p:txBody>
          <a:bodyPr>
            <a:spAutoFit/>
          </a:bodyPr>
          <a:lstStyle/>
          <a:p>
            <a:pPr algn="ctr"/>
            <a:endParaRPr lang="it-IT" sz="24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sp>
        <p:nvSpPr>
          <p:cNvPr id="17413" name="CasellaDiTesto 7"/>
          <p:cNvSpPr txBox="1">
            <a:spLocks noChangeArrowheads="1"/>
          </p:cNvSpPr>
          <p:nvPr/>
        </p:nvSpPr>
        <p:spPr bwMode="auto">
          <a:xfrm>
            <a:off x="0" y="642918"/>
            <a:ext cx="9144000" cy="461665"/>
          </a:xfrm>
          <a:prstGeom prst="rect">
            <a:avLst/>
          </a:prstGeom>
          <a:noFill/>
          <a:ln w="9525">
            <a:noFill/>
            <a:miter lim="800000"/>
            <a:headEnd/>
            <a:tailEnd/>
          </a:ln>
        </p:spPr>
        <p:txBody>
          <a:bodyPr wrap="square">
            <a:spAutoFit/>
          </a:bodyPr>
          <a:lstStyle/>
          <a:p>
            <a:pPr algn="ctr"/>
            <a:r>
              <a:rPr lang="it-IT" sz="2400" dirty="0" smtClean="0">
                <a:solidFill>
                  <a:schemeClr val="tx1">
                    <a:lumMod val="50000"/>
                    <a:lumOff val="50000"/>
                  </a:schemeClr>
                </a:solidFill>
                <a:latin typeface="Arial Black" pitchFamily="34" charset="0"/>
              </a:rPr>
              <a:t>Comportamento conducente nei confronti dei pedoni</a:t>
            </a:r>
            <a:endParaRPr lang="it-IT" sz="2400" dirty="0">
              <a:solidFill>
                <a:schemeClr val="tx1">
                  <a:lumMod val="50000"/>
                  <a:lumOff val="50000"/>
                </a:schemeClr>
              </a:solidFill>
              <a:latin typeface="Arial Black" pitchFamily="34" charset="0"/>
            </a:endParaRPr>
          </a:p>
        </p:txBody>
      </p:sp>
      <p:sp>
        <p:nvSpPr>
          <p:cNvPr id="52225" name="Rectangle 1"/>
          <p:cNvSpPr>
            <a:spLocks noChangeArrowheads="1"/>
          </p:cNvSpPr>
          <p:nvPr/>
        </p:nvSpPr>
        <p:spPr bwMode="auto">
          <a:xfrm>
            <a:off x="0" y="1214422"/>
            <a:ext cx="9144000" cy="44473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100" dirty="0" smtClean="0">
                <a:latin typeface="Arial Black" pitchFamily="34" charset="0"/>
              </a:rPr>
              <a:t>I conducenti che svoltano per inoltrarsi in una strada al cui ingresso si trova un attraversamento pedonale devono </a:t>
            </a:r>
            <a:r>
              <a:rPr lang="it-IT" sz="2100" i="1" dirty="0" smtClean="0">
                <a:latin typeface="Arial Black" pitchFamily="34" charset="0"/>
              </a:rPr>
              <a:t>«</a:t>
            </a:r>
            <a:r>
              <a:rPr lang="it-IT" sz="2100" i="1" dirty="0" smtClean="0">
                <a:solidFill>
                  <a:srgbClr val="FF0000"/>
                </a:solidFill>
                <a:latin typeface="Arial Black" pitchFamily="34" charset="0"/>
              </a:rPr>
              <a:t>dare la precedenza</a:t>
            </a:r>
            <a:r>
              <a:rPr lang="it-IT" sz="2100" i="1" dirty="0" smtClean="0">
                <a:latin typeface="Arial Black" pitchFamily="34" charset="0"/>
              </a:rPr>
              <a:t>, rallentando e all’occorrenza fermandosi, ai pedoni che transitano sull’attraversamento, quando ad essi non sia vietato il passaggio»</a:t>
            </a:r>
            <a:r>
              <a:rPr lang="it-IT" sz="2100" dirty="0" smtClean="0">
                <a:latin typeface="Arial Black" pitchFamily="34" charset="0"/>
              </a:rPr>
              <a:t>.</a:t>
            </a:r>
          </a:p>
          <a:p>
            <a:pPr algn="ctr"/>
            <a:endParaRPr lang="it-IT" sz="1000" dirty="0" smtClean="0">
              <a:latin typeface="Arial Black" pitchFamily="34" charset="0"/>
            </a:endParaRPr>
          </a:p>
          <a:p>
            <a:pPr algn="ctr"/>
            <a:r>
              <a:rPr lang="it-IT" sz="2100" dirty="0" smtClean="0">
                <a:latin typeface="Arial Black" pitchFamily="34" charset="0"/>
              </a:rPr>
              <a:t>Quando una persona invalida con ridotte capacità motorie o su carrozzella, o munita di bastone bianco, o accompagnata da cane guida, o altrimenti riconoscibile, attraversa la carreggiata o si accinge ad attraversarla, </a:t>
            </a:r>
            <a:r>
              <a:rPr lang="it-IT" sz="2100" dirty="0" smtClean="0">
                <a:solidFill>
                  <a:srgbClr val="FF0000"/>
                </a:solidFill>
                <a:latin typeface="Arial Black" pitchFamily="34" charset="0"/>
              </a:rPr>
              <a:t>i conducenti devono fermarsi</a:t>
            </a:r>
            <a:r>
              <a:rPr lang="it-IT" sz="2100" dirty="0" smtClean="0">
                <a:latin typeface="Arial Black" pitchFamily="34" charset="0"/>
              </a:rPr>
              <a:t> e devono prevenire situazioni di pericolo che possano derivare da comportamenti scorretti o maldestri di bambini o di anziani, quando sia ragionevole prevederli in relazione alla situazione di fatto.</a:t>
            </a:r>
            <a:endParaRPr lang="it-IT" sz="2100" dirty="0">
              <a:latin typeface="Arial Black"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3"/>
          <p:cNvSpPr txBox="1">
            <a:spLocks noChangeArrowheads="1"/>
          </p:cNvSpPr>
          <p:nvPr/>
        </p:nvSpPr>
        <p:spPr bwMode="auto">
          <a:xfrm>
            <a:off x="214282" y="1341438"/>
            <a:ext cx="8643998" cy="4585871"/>
          </a:xfrm>
          <a:prstGeom prst="rect">
            <a:avLst/>
          </a:prstGeom>
          <a:noFill/>
          <a:ln w="9525">
            <a:noFill/>
            <a:miter lim="800000"/>
            <a:headEnd/>
            <a:tailEnd/>
          </a:ln>
        </p:spPr>
        <p:txBody>
          <a:bodyPr wrap="square">
            <a:spAutoFit/>
          </a:bodyPr>
          <a:lstStyle/>
          <a:p>
            <a:pPr algn="ctr"/>
            <a:r>
              <a:rPr lang="it-IT" sz="2600" dirty="0" smtClean="0">
                <a:latin typeface="Arial Black" pitchFamily="34" charset="0"/>
              </a:rPr>
              <a:t>Il Codice Civile, accanto alla responsabilità “per colpa”, individuata dall’</a:t>
            </a:r>
            <a:r>
              <a:rPr lang="it-IT" sz="2600" dirty="0" smtClean="0">
                <a:solidFill>
                  <a:srgbClr val="FF0000"/>
                </a:solidFill>
                <a:latin typeface="Arial Black" pitchFamily="34" charset="0"/>
              </a:rPr>
              <a:t>art. 2043</a:t>
            </a:r>
            <a:r>
              <a:rPr lang="it-IT" sz="2600" dirty="0" smtClean="0">
                <a:latin typeface="Arial Black" pitchFamily="34" charset="0"/>
              </a:rPr>
              <a:t>, prevede anche alcune ipotesi di responsabilità indiretta, anche detta “per fatto altrui”. In tali fattispecie, disciplinate dagli </a:t>
            </a:r>
            <a:r>
              <a:rPr lang="it-IT" sz="2600" dirty="0" smtClean="0">
                <a:solidFill>
                  <a:srgbClr val="FF0000"/>
                </a:solidFill>
                <a:latin typeface="Arial Black" pitchFamily="34" charset="0"/>
              </a:rPr>
              <a:t>artt. 2047 e ss.</a:t>
            </a:r>
            <a:r>
              <a:rPr lang="it-IT" sz="2600" dirty="0" smtClean="0">
                <a:latin typeface="Arial Black" pitchFamily="34" charset="0"/>
              </a:rPr>
              <a:t>, </a:t>
            </a:r>
            <a:r>
              <a:rPr lang="it-IT" sz="2600" u="sng" dirty="0" smtClean="0">
                <a:latin typeface="Arial Black" pitchFamily="34" charset="0"/>
              </a:rPr>
              <a:t>alla responsabilità di chi ha commesso il fatto, si aggiunge (e, a volte, si sostituisce) quella di un altro soggetto, al fine di accrescere, in capo alla persona lesa, le possibilità di ottenere il risarcimento del pregiudizio subito</a:t>
            </a:r>
            <a:r>
              <a:rPr lang="it-IT" sz="2600" dirty="0" smtClean="0">
                <a:latin typeface="Arial Black" pitchFamily="34" charset="0"/>
              </a:rPr>
              <a:t>.</a:t>
            </a:r>
          </a:p>
          <a:p>
            <a:pPr algn="ctr"/>
            <a:r>
              <a:rPr lang="it-IT" sz="3200" b="1" dirty="0" smtClean="0">
                <a:solidFill>
                  <a:srgbClr val="FF0000"/>
                </a:solidFill>
                <a:latin typeface="Arial Black" pitchFamily="34" charset="0"/>
              </a:rPr>
              <a:t> </a:t>
            </a:r>
            <a:endParaRPr lang="it-IT" sz="3200" b="1" dirty="0">
              <a:solidFill>
                <a:srgbClr val="FF0000"/>
              </a:solidFill>
              <a:latin typeface="Arial Black" pitchFamily="34" charset="0"/>
            </a:endParaRPr>
          </a:p>
        </p:txBody>
      </p:sp>
      <p:sp>
        <p:nvSpPr>
          <p:cNvPr id="18437" name="CasellaDiTesto 7"/>
          <p:cNvSpPr txBox="1">
            <a:spLocks noChangeArrowheads="1"/>
          </p:cNvSpPr>
          <p:nvPr/>
        </p:nvSpPr>
        <p:spPr bwMode="auto">
          <a:xfrm>
            <a:off x="0" y="571480"/>
            <a:ext cx="9144000" cy="553998"/>
          </a:xfrm>
          <a:prstGeom prst="rect">
            <a:avLst/>
          </a:prstGeom>
          <a:noFill/>
          <a:ln w="9525">
            <a:noFill/>
            <a:miter lim="800000"/>
            <a:headEnd/>
            <a:tailEnd/>
          </a:ln>
        </p:spPr>
        <p:txBody>
          <a:bodyPr wrap="square">
            <a:spAutoFit/>
          </a:bodyPr>
          <a:lstStyle/>
          <a:p>
            <a:pPr algn="ctr"/>
            <a:r>
              <a:rPr lang="it-IT" sz="3000" dirty="0" smtClean="0">
                <a:solidFill>
                  <a:schemeClr val="tx1">
                    <a:lumMod val="50000"/>
                    <a:lumOff val="50000"/>
                  </a:schemeClr>
                </a:solidFill>
                <a:latin typeface="Arial Black" pitchFamily="34" charset="0"/>
              </a:rPr>
              <a:t>Responsabilità indiretta (o per fatto altrui)</a:t>
            </a:r>
            <a:endParaRPr lang="it-IT" sz="3000" dirty="0">
              <a:solidFill>
                <a:schemeClr val="tx1">
                  <a:lumMod val="50000"/>
                  <a:lumOff val="50000"/>
                </a:schemeClr>
              </a:solidFill>
              <a:latin typeface="Arial Black"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3"/>
          <p:cNvSpPr txBox="1">
            <a:spLocks noChangeArrowheads="1"/>
          </p:cNvSpPr>
          <p:nvPr/>
        </p:nvSpPr>
        <p:spPr bwMode="auto">
          <a:xfrm>
            <a:off x="214282" y="1341438"/>
            <a:ext cx="8643998" cy="4985980"/>
          </a:xfrm>
          <a:prstGeom prst="rect">
            <a:avLst/>
          </a:prstGeom>
          <a:noFill/>
          <a:ln w="9525">
            <a:noFill/>
            <a:miter lim="800000"/>
            <a:headEnd/>
            <a:tailEnd/>
          </a:ln>
        </p:spPr>
        <p:txBody>
          <a:bodyPr wrap="square">
            <a:spAutoFit/>
          </a:bodyPr>
          <a:lstStyle/>
          <a:p>
            <a:pPr algn="ctr"/>
            <a:r>
              <a:rPr lang="it-IT" sz="2600" dirty="0" smtClean="0">
                <a:latin typeface="Arial Black" pitchFamily="34" charset="0"/>
              </a:rPr>
              <a:t>Le prime due fattispecie di cui si occupa il Codice che, si ascrivono alla categoria in questione sono la </a:t>
            </a:r>
            <a:r>
              <a:rPr lang="it-IT" sz="2600" u="sng" dirty="0" smtClean="0">
                <a:solidFill>
                  <a:srgbClr val="FF0000"/>
                </a:solidFill>
                <a:latin typeface="Arial Black" pitchFamily="34" charset="0"/>
              </a:rPr>
              <a:t>responsabilità per i danni cagionati dall’incapace</a:t>
            </a:r>
            <a:r>
              <a:rPr lang="it-IT" sz="2600" dirty="0" smtClean="0">
                <a:latin typeface="Arial Black" pitchFamily="34" charset="0"/>
              </a:rPr>
              <a:t> e </a:t>
            </a:r>
            <a:r>
              <a:rPr lang="it-IT" sz="2600" u="sng" dirty="0" smtClean="0">
                <a:solidFill>
                  <a:srgbClr val="FF0000"/>
                </a:solidFill>
                <a:latin typeface="Arial Black" pitchFamily="34" charset="0"/>
              </a:rPr>
              <a:t>quella per i danni che devono essere risarciti dai genitori, dal tutore ovvero dai precettori e maestri d’arte</a:t>
            </a:r>
            <a:r>
              <a:rPr lang="it-IT" sz="2600" dirty="0" smtClean="0">
                <a:latin typeface="Arial Black" pitchFamily="34" charset="0"/>
              </a:rPr>
              <a:t>, a seconda dei casi. </a:t>
            </a:r>
          </a:p>
          <a:p>
            <a:pPr algn="ctr"/>
            <a:r>
              <a:rPr lang="it-IT" sz="2600" u="sng" dirty="0" smtClean="0">
                <a:latin typeface="Arial Black" pitchFamily="34" charset="0"/>
              </a:rPr>
              <a:t>La persona tenuta alla sorveglianza dell’incapace, salvo che provi di non aver potuto impedire il fatto, è obbligata a risarcire il danno.</a:t>
            </a:r>
          </a:p>
          <a:p>
            <a:pPr algn="ctr"/>
            <a:r>
              <a:rPr lang="it-IT" sz="3200" b="1" dirty="0" smtClean="0">
                <a:solidFill>
                  <a:srgbClr val="FF0000"/>
                </a:solidFill>
                <a:latin typeface="Arial Black" pitchFamily="34" charset="0"/>
              </a:rPr>
              <a:t> </a:t>
            </a:r>
            <a:endParaRPr lang="it-IT" sz="3200" b="1" dirty="0">
              <a:solidFill>
                <a:srgbClr val="FF0000"/>
              </a:solidFill>
              <a:latin typeface="Arial Black" pitchFamily="34" charset="0"/>
            </a:endParaRPr>
          </a:p>
        </p:txBody>
      </p:sp>
      <p:sp>
        <p:nvSpPr>
          <p:cNvPr id="18437" name="CasellaDiTesto 7"/>
          <p:cNvSpPr txBox="1">
            <a:spLocks noChangeArrowheads="1"/>
          </p:cNvSpPr>
          <p:nvPr/>
        </p:nvSpPr>
        <p:spPr bwMode="auto">
          <a:xfrm>
            <a:off x="0" y="571480"/>
            <a:ext cx="9144000" cy="553998"/>
          </a:xfrm>
          <a:prstGeom prst="rect">
            <a:avLst/>
          </a:prstGeom>
          <a:noFill/>
          <a:ln w="9525">
            <a:noFill/>
            <a:miter lim="800000"/>
            <a:headEnd/>
            <a:tailEnd/>
          </a:ln>
        </p:spPr>
        <p:txBody>
          <a:bodyPr wrap="square">
            <a:spAutoFit/>
          </a:bodyPr>
          <a:lstStyle/>
          <a:p>
            <a:pPr algn="ctr"/>
            <a:r>
              <a:rPr lang="it-IT" sz="3000" dirty="0" smtClean="0">
                <a:solidFill>
                  <a:schemeClr val="tx1">
                    <a:lumMod val="50000"/>
                    <a:lumOff val="50000"/>
                  </a:schemeClr>
                </a:solidFill>
                <a:latin typeface="Arial Black" pitchFamily="34" charset="0"/>
              </a:rPr>
              <a:t>Responsabilità indiretta (o per fatto altrui)</a:t>
            </a:r>
            <a:endParaRPr lang="it-IT" sz="3000" dirty="0">
              <a:solidFill>
                <a:schemeClr val="tx1">
                  <a:lumMod val="50000"/>
                  <a:lumOff val="50000"/>
                </a:schemeClr>
              </a:solidFill>
              <a:latin typeface="Arial Black"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3"/>
          <p:cNvSpPr txBox="1">
            <a:spLocks noChangeArrowheads="1"/>
          </p:cNvSpPr>
          <p:nvPr/>
        </p:nvSpPr>
        <p:spPr bwMode="auto">
          <a:xfrm>
            <a:off x="214282" y="1341438"/>
            <a:ext cx="8643998" cy="4462760"/>
          </a:xfrm>
          <a:prstGeom prst="rect">
            <a:avLst/>
          </a:prstGeom>
          <a:noFill/>
          <a:ln w="9525">
            <a:noFill/>
            <a:miter lim="800000"/>
            <a:headEnd/>
            <a:tailEnd/>
          </a:ln>
        </p:spPr>
        <p:txBody>
          <a:bodyPr wrap="square">
            <a:spAutoFit/>
          </a:bodyPr>
          <a:lstStyle/>
          <a:p>
            <a:pPr algn="ctr"/>
            <a:r>
              <a:rPr lang="it-IT" sz="2800" dirty="0" smtClean="0">
                <a:latin typeface="Arial Black" pitchFamily="34" charset="0"/>
              </a:rPr>
              <a:t>Merita di essere citata, infine, la </a:t>
            </a:r>
            <a:r>
              <a:rPr lang="it-IT" sz="2800" dirty="0" smtClean="0">
                <a:solidFill>
                  <a:srgbClr val="FF0000"/>
                </a:solidFill>
                <a:latin typeface="Arial Black" pitchFamily="34" charset="0"/>
              </a:rPr>
              <a:t>responsabilità del proprietario per i danni cagionati dalla circolazione del veicolo </a:t>
            </a:r>
            <a:r>
              <a:rPr lang="it-IT" sz="2800" dirty="0" smtClean="0">
                <a:latin typeface="Arial Black" pitchFamily="34" charset="0"/>
              </a:rPr>
              <a:t>(di cui all’art. 2054, comma 3°), sottolineando che </a:t>
            </a:r>
            <a:r>
              <a:rPr lang="it-IT" sz="2800" u="sng" dirty="0" smtClean="0">
                <a:latin typeface="Arial Black" pitchFamily="34" charset="0"/>
              </a:rPr>
              <a:t>il titolare della vettura è esonerato da responsabilità solo se riesca a provare che il mezzo è stato messo in circolazione, al momento dell’evento lesivo, contro la sua volontà</a:t>
            </a:r>
            <a:r>
              <a:rPr lang="it-IT" sz="2800" dirty="0" smtClean="0">
                <a:latin typeface="Arial Black" pitchFamily="34" charset="0"/>
              </a:rPr>
              <a:t>.</a:t>
            </a:r>
          </a:p>
          <a:p>
            <a:pPr algn="ctr"/>
            <a:r>
              <a:rPr lang="it-IT" sz="3200" b="1" dirty="0" smtClean="0">
                <a:solidFill>
                  <a:srgbClr val="FF0000"/>
                </a:solidFill>
                <a:latin typeface="Arial Black" pitchFamily="34" charset="0"/>
              </a:rPr>
              <a:t> </a:t>
            </a:r>
            <a:endParaRPr lang="it-IT" sz="3200" b="1" dirty="0">
              <a:solidFill>
                <a:srgbClr val="FF0000"/>
              </a:solidFill>
              <a:latin typeface="Arial Black" pitchFamily="34" charset="0"/>
            </a:endParaRPr>
          </a:p>
        </p:txBody>
      </p:sp>
      <p:sp>
        <p:nvSpPr>
          <p:cNvPr id="18437" name="CasellaDiTesto 7"/>
          <p:cNvSpPr txBox="1">
            <a:spLocks noChangeArrowheads="1"/>
          </p:cNvSpPr>
          <p:nvPr/>
        </p:nvSpPr>
        <p:spPr bwMode="auto">
          <a:xfrm>
            <a:off x="0" y="571480"/>
            <a:ext cx="9144000" cy="553998"/>
          </a:xfrm>
          <a:prstGeom prst="rect">
            <a:avLst/>
          </a:prstGeom>
          <a:noFill/>
          <a:ln w="9525">
            <a:noFill/>
            <a:miter lim="800000"/>
            <a:headEnd/>
            <a:tailEnd/>
          </a:ln>
        </p:spPr>
        <p:txBody>
          <a:bodyPr wrap="square">
            <a:spAutoFit/>
          </a:bodyPr>
          <a:lstStyle/>
          <a:p>
            <a:pPr algn="ctr"/>
            <a:r>
              <a:rPr lang="it-IT" sz="3000" dirty="0" smtClean="0">
                <a:solidFill>
                  <a:schemeClr val="tx1">
                    <a:lumMod val="50000"/>
                    <a:lumOff val="50000"/>
                  </a:schemeClr>
                </a:solidFill>
                <a:latin typeface="Arial Black" pitchFamily="34" charset="0"/>
              </a:rPr>
              <a:t>Responsabilità indiretta (o per fatto altrui)</a:t>
            </a:r>
            <a:endParaRPr lang="it-IT" sz="3000" dirty="0">
              <a:solidFill>
                <a:schemeClr val="tx1">
                  <a:lumMod val="50000"/>
                  <a:lumOff val="50000"/>
                </a:schemeClr>
              </a:solidFill>
              <a:latin typeface="Arial Black"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3"/>
          <p:cNvSpPr txBox="1">
            <a:spLocks noChangeArrowheads="1"/>
          </p:cNvSpPr>
          <p:nvPr/>
        </p:nvSpPr>
        <p:spPr bwMode="auto">
          <a:xfrm>
            <a:off x="714348" y="1341438"/>
            <a:ext cx="7786742" cy="4893647"/>
          </a:xfrm>
          <a:prstGeom prst="rect">
            <a:avLst/>
          </a:prstGeom>
          <a:noFill/>
          <a:ln w="9525">
            <a:noFill/>
            <a:miter lim="800000"/>
            <a:headEnd/>
            <a:tailEnd/>
          </a:ln>
        </p:spPr>
        <p:txBody>
          <a:bodyPr wrap="square">
            <a:spAutoFit/>
          </a:bodyPr>
          <a:lstStyle/>
          <a:p>
            <a:pPr algn="ctr"/>
            <a:r>
              <a:rPr lang="it-IT" sz="2800" dirty="0" smtClean="0">
                <a:latin typeface="Arial Black" pitchFamily="34" charset="0"/>
              </a:rPr>
              <a:t>La </a:t>
            </a:r>
            <a:r>
              <a:rPr lang="it-IT" sz="2800" dirty="0" smtClean="0">
                <a:solidFill>
                  <a:srgbClr val="FF0000"/>
                </a:solidFill>
                <a:latin typeface="Arial Black" pitchFamily="34" charset="0"/>
              </a:rPr>
              <a:t>presunzione di colpa</a:t>
            </a:r>
            <a:r>
              <a:rPr lang="it-IT" sz="2800" dirty="0" smtClean="0">
                <a:latin typeface="Arial Black" pitchFamily="34" charset="0"/>
              </a:rPr>
              <a:t> posta dal secondo comma dell’</a:t>
            </a:r>
            <a:r>
              <a:rPr lang="it-IT" sz="2800" dirty="0" smtClean="0">
                <a:solidFill>
                  <a:srgbClr val="002060"/>
                </a:solidFill>
                <a:latin typeface="Arial Black" pitchFamily="34" charset="0"/>
              </a:rPr>
              <a:t>art. 2054 C.C.</a:t>
            </a:r>
            <a:r>
              <a:rPr lang="it-IT" sz="2800" dirty="0" smtClean="0">
                <a:latin typeface="Arial Black" pitchFamily="34" charset="0"/>
              </a:rPr>
              <a:t> è superabile mediante il raggiungimento della </a:t>
            </a:r>
            <a:r>
              <a:rPr lang="it-IT" sz="2800" dirty="0" smtClean="0">
                <a:solidFill>
                  <a:srgbClr val="FF0000"/>
                </a:solidFill>
                <a:latin typeface="Arial Black" pitchFamily="34" charset="0"/>
              </a:rPr>
              <a:t>prova contraria</a:t>
            </a:r>
            <a:r>
              <a:rPr lang="it-IT" sz="2800" dirty="0" smtClean="0">
                <a:latin typeface="Arial Black" pitchFamily="34" charset="0"/>
              </a:rPr>
              <a:t>. </a:t>
            </a:r>
          </a:p>
          <a:p>
            <a:pPr algn="ctr"/>
            <a:endParaRPr lang="it-IT" sz="2800" dirty="0" smtClean="0">
              <a:latin typeface="Arial Black" pitchFamily="34" charset="0"/>
            </a:endParaRPr>
          </a:p>
          <a:p>
            <a:pPr algn="ctr"/>
            <a:r>
              <a:rPr lang="it-IT" sz="2800" dirty="0" smtClean="0">
                <a:latin typeface="Arial Black" pitchFamily="34" charset="0"/>
              </a:rPr>
              <a:t>Il conducente supererà la presunzione di colpa, provando, come avviene per il 1° comma del medesimo articolo, di </a:t>
            </a:r>
            <a:r>
              <a:rPr lang="it-IT" sz="2800" i="1" dirty="0" smtClean="0">
                <a:latin typeface="Arial Black" pitchFamily="34" charset="0"/>
              </a:rPr>
              <a:t>«avere fatto tutto il possibile per evitare il danno»</a:t>
            </a:r>
            <a:r>
              <a:rPr lang="it-IT" sz="2800" dirty="0" smtClean="0">
                <a:latin typeface="Arial Black" pitchFamily="34" charset="0"/>
              </a:rPr>
              <a:t>.</a:t>
            </a:r>
          </a:p>
          <a:p>
            <a:pPr algn="ctr"/>
            <a:r>
              <a:rPr lang="it-IT" sz="3200" b="1" dirty="0" smtClean="0">
                <a:solidFill>
                  <a:srgbClr val="FF0000"/>
                </a:solidFill>
                <a:latin typeface="Arial Black" pitchFamily="34" charset="0"/>
              </a:rPr>
              <a:t> </a:t>
            </a:r>
            <a:endParaRPr lang="it-IT" sz="3200" b="1" dirty="0">
              <a:solidFill>
                <a:srgbClr val="FF0000"/>
              </a:solidFill>
              <a:latin typeface="Arial Black" pitchFamily="34" charset="0"/>
            </a:endParaRPr>
          </a:p>
        </p:txBody>
      </p:sp>
      <p:sp>
        <p:nvSpPr>
          <p:cNvPr id="18437" name="CasellaDiTesto 7"/>
          <p:cNvSpPr txBox="1">
            <a:spLocks noChangeArrowheads="1"/>
          </p:cNvSpPr>
          <p:nvPr/>
        </p:nvSpPr>
        <p:spPr bwMode="auto">
          <a:xfrm>
            <a:off x="500034" y="500042"/>
            <a:ext cx="8135938"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La prova liberatoria</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3"/>
          <p:cNvSpPr txBox="1">
            <a:spLocks noChangeArrowheads="1"/>
          </p:cNvSpPr>
          <p:nvPr/>
        </p:nvSpPr>
        <p:spPr bwMode="auto">
          <a:xfrm>
            <a:off x="571472" y="1341438"/>
            <a:ext cx="8143932" cy="4462760"/>
          </a:xfrm>
          <a:prstGeom prst="rect">
            <a:avLst/>
          </a:prstGeom>
          <a:noFill/>
          <a:ln w="9525">
            <a:noFill/>
            <a:miter lim="800000"/>
            <a:headEnd/>
            <a:tailEnd/>
          </a:ln>
        </p:spPr>
        <p:txBody>
          <a:bodyPr wrap="square">
            <a:spAutoFit/>
          </a:bodyPr>
          <a:lstStyle/>
          <a:p>
            <a:pPr algn="ctr"/>
            <a:r>
              <a:rPr lang="it-IT" sz="2800" dirty="0" smtClean="0">
                <a:solidFill>
                  <a:srgbClr val="FF0000"/>
                </a:solidFill>
                <a:latin typeface="Arial Black" pitchFamily="34" charset="0"/>
              </a:rPr>
              <a:t>La prova liberatoria consiste nella dimostrazione di aver fatto tutto il possibile per evitare il danno, osservando, nei limiti della normale diligenza, un comportamento conforme alle regole del Codice della Strada, </a:t>
            </a:r>
            <a:r>
              <a:rPr lang="it-IT" sz="2800" dirty="0" smtClean="0">
                <a:latin typeface="Arial Black" pitchFamily="34" charset="0"/>
              </a:rPr>
              <a:t>comportamento che il giudice deve valutare con riferimento alla concrete circostanze di tempo e di luogo</a:t>
            </a:r>
            <a:r>
              <a:rPr lang="it-IT" sz="2800" dirty="0" smtClean="0">
                <a:solidFill>
                  <a:srgbClr val="FF0000"/>
                </a:solidFill>
                <a:latin typeface="Arial Black" pitchFamily="34" charset="0"/>
              </a:rPr>
              <a:t>.</a:t>
            </a:r>
          </a:p>
          <a:p>
            <a:pPr algn="ctr"/>
            <a:r>
              <a:rPr lang="it-IT" sz="3200" b="1" dirty="0" smtClean="0">
                <a:solidFill>
                  <a:srgbClr val="FF0000"/>
                </a:solidFill>
                <a:latin typeface="Arial Black" pitchFamily="34" charset="0"/>
              </a:rPr>
              <a:t> </a:t>
            </a:r>
            <a:endParaRPr lang="it-IT" sz="3200" b="1" dirty="0">
              <a:solidFill>
                <a:srgbClr val="FF0000"/>
              </a:solidFill>
              <a:latin typeface="Arial Black" pitchFamily="34" charset="0"/>
            </a:endParaRPr>
          </a:p>
        </p:txBody>
      </p:sp>
      <p:sp>
        <p:nvSpPr>
          <p:cNvPr id="18437" name="CasellaDiTesto 7"/>
          <p:cNvSpPr txBox="1">
            <a:spLocks noChangeArrowheads="1"/>
          </p:cNvSpPr>
          <p:nvPr/>
        </p:nvSpPr>
        <p:spPr bwMode="auto">
          <a:xfrm>
            <a:off x="500034" y="500042"/>
            <a:ext cx="8135938"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La prova liberatoria</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3"/>
          <p:cNvSpPr txBox="1">
            <a:spLocks noChangeArrowheads="1"/>
          </p:cNvSpPr>
          <p:nvPr/>
        </p:nvSpPr>
        <p:spPr bwMode="auto">
          <a:xfrm>
            <a:off x="285720" y="1125538"/>
            <a:ext cx="8572560" cy="4739759"/>
          </a:xfrm>
          <a:prstGeom prst="rect">
            <a:avLst/>
          </a:prstGeom>
          <a:noFill/>
          <a:ln w="9525">
            <a:noFill/>
            <a:miter lim="800000"/>
            <a:headEnd/>
            <a:tailEnd/>
          </a:ln>
        </p:spPr>
        <p:txBody>
          <a:bodyPr wrap="square">
            <a:spAutoFit/>
          </a:bodyPr>
          <a:lstStyle/>
          <a:p>
            <a:pPr algn="ctr"/>
            <a:endParaRPr lang="it-IT" sz="1000" b="1" dirty="0">
              <a:solidFill>
                <a:srgbClr val="FF0000"/>
              </a:solidFill>
              <a:latin typeface="Arial Black" pitchFamily="34" charset="0"/>
            </a:endParaRPr>
          </a:p>
          <a:p>
            <a:pPr algn="ctr"/>
            <a:r>
              <a:rPr lang="it-IT" sz="1900" b="1" dirty="0" smtClean="0">
                <a:solidFill>
                  <a:srgbClr val="FF0000"/>
                </a:solidFill>
                <a:latin typeface="Arial Black" pitchFamily="34" charset="0"/>
              </a:rPr>
              <a:t>La responsabilità </a:t>
            </a:r>
            <a:r>
              <a:rPr lang="it-IT" sz="1900" b="1" dirty="0">
                <a:solidFill>
                  <a:srgbClr val="FF0000"/>
                </a:solidFill>
                <a:latin typeface="Arial Black" pitchFamily="34" charset="0"/>
              </a:rPr>
              <a:t>derivante dalla circolazione dei veicoli </a:t>
            </a:r>
            <a:r>
              <a:rPr lang="it-IT" sz="1900" b="1" dirty="0" smtClean="0">
                <a:solidFill>
                  <a:srgbClr val="FF0000"/>
                </a:solidFill>
                <a:latin typeface="Arial Black" pitchFamily="34" charset="0"/>
              </a:rPr>
              <a:t>è </a:t>
            </a:r>
            <a:r>
              <a:rPr lang="it-IT" sz="1900" b="1" dirty="0">
                <a:solidFill>
                  <a:srgbClr val="FF0000"/>
                </a:solidFill>
                <a:latin typeface="Arial Black" pitchFamily="34" charset="0"/>
              </a:rPr>
              <a:t>disciplinata </a:t>
            </a:r>
            <a:r>
              <a:rPr lang="it-IT" sz="1900" b="1" dirty="0">
                <a:solidFill>
                  <a:srgbClr val="0000CC"/>
                </a:solidFill>
                <a:latin typeface="Arial Black" pitchFamily="34" charset="0"/>
              </a:rPr>
              <a:t>dall’Art</a:t>
            </a:r>
            <a:r>
              <a:rPr lang="it-IT" sz="1900" b="1" dirty="0" smtClean="0">
                <a:solidFill>
                  <a:srgbClr val="0000CC"/>
                </a:solidFill>
                <a:latin typeface="Arial Black" pitchFamily="34" charset="0"/>
              </a:rPr>
              <a:t>. 2054 C.C. </a:t>
            </a:r>
            <a:r>
              <a:rPr lang="it-IT" sz="1900" b="1" dirty="0" smtClean="0">
                <a:solidFill>
                  <a:srgbClr val="FF0000"/>
                </a:solidFill>
                <a:latin typeface="Arial Black" pitchFamily="34" charset="0"/>
              </a:rPr>
              <a:t>e </a:t>
            </a:r>
            <a:r>
              <a:rPr lang="it-IT" sz="1900" b="1" dirty="0">
                <a:solidFill>
                  <a:srgbClr val="FF0000"/>
                </a:solidFill>
                <a:latin typeface="Arial Black" pitchFamily="34" charset="0"/>
              </a:rPr>
              <a:t>dal </a:t>
            </a:r>
            <a:r>
              <a:rPr lang="it-IT" sz="1900" b="1" dirty="0" smtClean="0">
                <a:solidFill>
                  <a:srgbClr val="FF0000"/>
                </a:solidFill>
                <a:latin typeface="Arial Black" pitchFamily="34" charset="0"/>
              </a:rPr>
              <a:t>Codice </a:t>
            </a:r>
            <a:r>
              <a:rPr lang="it-IT" sz="1900" b="1" dirty="0">
                <a:solidFill>
                  <a:srgbClr val="FF0000"/>
                </a:solidFill>
                <a:latin typeface="Arial Black" pitchFamily="34" charset="0"/>
              </a:rPr>
              <a:t>della </a:t>
            </a:r>
            <a:r>
              <a:rPr lang="it-IT" sz="1900" b="1" dirty="0" smtClean="0">
                <a:solidFill>
                  <a:srgbClr val="FF0000"/>
                </a:solidFill>
                <a:latin typeface="Arial Black" pitchFamily="34" charset="0"/>
              </a:rPr>
              <a:t>Strada</a:t>
            </a:r>
            <a:r>
              <a:rPr lang="it-IT" sz="1900" b="1" dirty="0">
                <a:solidFill>
                  <a:srgbClr val="FF0000"/>
                </a:solidFill>
                <a:latin typeface="Arial Black" pitchFamily="34" charset="0"/>
              </a:rPr>
              <a:t>.</a:t>
            </a:r>
          </a:p>
          <a:p>
            <a:pPr algn="ctr"/>
            <a:endParaRPr lang="it-IT" sz="1000" b="1" dirty="0">
              <a:solidFill>
                <a:srgbClr val="FF0000"/>
              </a:solidFill>
              <a:latin typeface="Arial Black" pitchFamily="34" charset="0"/>
            </a:endParaRPr>
          </a:p>
          <a:p>
            <a:pPr algn="ctr"/>
            <a:r>
              <a:rPr lang="it-IT" sz="1900" b="1" dirty="0">
                <a:solidFill>
                  <a:srgbClr val="FF0000"/>
                </a:solidFill>
                <a:latin typeface="Arial Black" pitchFamily="34" charset="0"/>
              </a:rPr>
              <a:t>Il </a:t>
            </a:r>
            <a:r>
              <a:rPr lang="it-IT" sz="1900" b="1" dirty="0" err="1" smtClean="0">
                <a:solidFill>
                  <a:srgbClr val="0000CC"/>
                </a:solidFill>
                <a:latin typeface="Arial Black" pitchFamily="34" charset="0"/>
              </a:rPr>
              <a:t>D.Lgs</a:t>
            </a:r>
            <a:r>
              <a:rPr lang="it-IT" sz="1900" b="1" dirty="0" err="1">
                <a:solidFill>
                  <a:srgbClr val="0000CC"/>
                </a:solidFill>
                <a:latin typeface="Arial Black" pitchFamily="34" charset="0"/>
              </a:rPr>
              <a:t>.</a:t>
            </a:r>
            <a:r>
              <a:rPr lang="it-IT" sz="1900" b="1" dirty="0">
                <a:solidFill>
                  <a:srgbClr val="0000CC"/>
                </a:solidFill>
                <a:latin typeface="Arial Black" pitchFamily="34" charset="0"/>
              </a:rPr>
              <a:t> </a:t>
            </a:r>
            <a:r>
              <a:rPr lang="it-IT" sz="1900" b="1" dirty="0" smtClean="0">
                <a:solidFill>
                  <a:srgbClr val="0000CC"/>
                </a:solidFill>
                <a:latin typeface="Arial Black" pitchFamily="34" charset="0"/>
              </a:rPr>
              <a:t>285 </a:t>
            </a:r>
            <a:r>
              <a:rPr lang="it-IT" sz="1900" b="1" dirty="0" smtClean="0">
                <a:solidFill>
                  <a:srgbClr val="FF0000"/>
                </a:solidFill>
                <a:latin typeface="Arial Black" pitchFamily="34" charset="0"/>
              </a:rPr>
              <a:t>del</a:t>
            </a:r>
            <a:r>
              <a:rPr lang="it-IT" sz="1900" b="1" dirty="0" smtClean="0">
                <a:solidFill>
                  <a:srgbClr val="0000CC"/>
                </a:solidFill>
                <a:latin typeface="Arial Black" pitchFamily="34" charset="0"/>
              </a:rPr>
              <a:t> 30/4/1992 (Nuovo Codice della Strada)</a:t>
            </a:r>
            <a:r>
              <a:rPr lang="it-IT" sz="1900" b="1" dirty="0" smtClean="0">
                <a:solidFill>
                  <a:srgbClr val="FF0000"/>
                </a:solidFill>
                <a:latin typeface="Arial Black" pitchFamily="34" charset="0"/>
              </a:rPr>
              <a:t>, </a:t>
            </a:r>
            <a:r>
              <a:rPr lang="it-IT" sz="1900" b="1" dirty="0">
                <a:solidFill>
                  <a:srgbClr val="FF0000"/>
                </a:solidFill>
                <a:latin typeface="Arial Black" pitchFamily="34" charset="0"/>
              </a:rPr>
              <a:t>regola la circolazione dei pedoni, dei veicoli e degli animali sulle strade nel rispetto delle normative internazionali e comunitarie in materia, precisando che le norme si ispirano al </a:t>
            </a:r>
            <a:r>
              <a:rPr lang="it-IT" sz="1900" b="1" dirty="0">
                <a:latin typeface="Arial Black" pitchFamily="34" charset="0"/>
              </a:rPr>
              <a:t>principio della </a:t>
            </a:r>
            <a:r>
              <a:rPr lang="it-IT" sz="1900" b="1" dirty="0" smtClean="0">
                <a:latin typeface="Arial Black" pitchFamily="34" charset="0"/>
              </a:rPr>
              <a:t>Sicurezza Stradale</a:t>
            </a:r>
            <a:r>
              <a:rPr lang="it-IT" sz="1900" b="1" dirty="0" smtClean="0">
                <a:solidFill>
                  <a:srgbClr val="FF0000"/>
                </a:solidFill>
                <a:latin typeface="Arial Black" pitchFamily="34" charset="0"/>
              </a:rPr>
              <a:t>, perseguendo l’obiettivo di </a:t>
            </a:r>
            <a:r>
              <a:rPr lang="it-IT" sz="1900" b="1" dirty="0" smtClean="0">
                <a:solidFill>
                  <a:srgbClr val="7030A0"/>
                </a:solidFill>
                <a:latin typeface="Arial Black" pitchFamily="34" charset="0"/>
              </a:rPr>
              <a:t>ridurre i costi economici, sociali ed ambientali derivanti dal traffico veicolare</a:t>
            </a:r>
            <a:r>
              <a:rPr lang="it-IT" sz="1900" b="1" dirty="0" smtClean="0">
                <a:solidFill>
                  <a:srgbClr val="FF0000"/>
                </a:solidFill>
                <a:latin typeface="Arial Black" pitchFamily="34" charset="0"/>
              </a:rPr>
              <a:t>, di </a:t>
            </a:r>
            <a:r>
              <a:rPr lang="it-IT" sz="1900" b="1" dirty="0" smtClean="0">
                <a:solidFill>
                  <a:srgbClr val="7030A0"/>
                </a:solidFill>
                <a:latin typeface="Arial Black" pitchFamily="34" charset="0"/>
              </a:rPr>
              <a:t>migliorare il livello di qualità della vita dei cittadini</a:t>
            </a:r>
            <a:r>
              <a:rPr lang="it-IT" sz="1900" b="1" dirty="0" smtClean="0">
                <a:solidFill>
                  <a:srgbClr val="FF0000"/>
                </a:solidFill>
                <a:latin typeface="Arial Black" pitchFamily="34" charset="0"/>
              </a:rPr>
              <a:t> anche attraverso una razionale utilizzazione del territorio e, infine, di </a:t>
            </a:r>
            <a:r>
              <a:rPr lang="it-IT" sz="1900" b="1" dirty="0" smtClean="0">
                <a:solidFill>
                  <a:srgbClr val="7030A0"/>
                </a:solidFill>
                <a:latin typeface="Arial Black" pitchFamily="34" charset="0"/>
              </a:rPr>
              <a:t>migliorare la fluidità della circolazione</a:t>
            </a:r>
            <a:r>
              <a:rPr lang="it-IT" sz="1900" b="1" dirty="0" smtClean="0">
                <a:solidFill>
                  <a:srgbClr val="FF0000"/>
                </a:solidFill>
                <a:latin typeface="Arial Black" pitchFamily="34" charset="0"/>
              </a:rPr>
              <a:t>.</a:t>
            </a:r>
            <a:endParaRPr lang="it-IT" sz="1900" b="1" dirty="0">
              <a:solidFill>
                <a:srgbClr val="FF0000"/>
              </a:solidFill>
              <a:latin typeface="Arial Black" pitchFamily="34" charset="0"/>
            </a:endParaRPr>
          </a:p>
          <a:p>
            <a:pPr algn="ctr"/>
            <a:endParaRPr lang="it-IT" sz="1000" b="1" dirty="0">
              <a:solidFill>
                <a:srgbClr val="FF0000"/>
              </a:solidFill>
              <a:latin typeface="Arial Black" pitchFamily="34" charset="0"/>
            </a:endParaRPr>
          </a:p>
          <a:p>
            <a:pPr algn="ctr"/>
            <a:r>
              <a:rPr lang="it-IT" sz="1900" b="1" dirty="0">
                <a:solidFill>
                  <a:srgbClr val="FF0000"/>
                </a:solidFill>
                <a:latin typeface="Arial Black" pitchFamily="34" charset="0"/>
              </a:rPr>
              <a:t>A completamento del </a:t>
            </a:r>
            <a:r>
              <a:rPr lang="it-IT" sz="1900" b="1" dirty="0" smtClean="0">
                <a:solidFill>
                  <a:srgbClr val="FF0000"/>
                </a:solidFill>
                <a:latin typeface="Arial Black" pitchFamily="34" charset="0"/>
              </a:rPr>
              <a:t>Codice </a:t>
            </a:r>
            <a:r>
              <a:rPr lang="it-IT" sz="1900" b="1" dirty="0">
                <a:solidFill>
                  <a:srgbClr val="FF0000"/>
                </a:solidFill>
                <a:latin typeface="Arial Black" pitchFamily="34" charset="0"/>
              </a:rPr>
              <a:t>della </a:t>
            </a:r>
            <a:r>
              <a:rPr lang="it-IT" sz="1900" b="1" dirty="0" smtClean="0">
                <a:solidFill>
                  <a:srgbClr val="FF0000"/>
                </a:solidFill>
                <a:latin typeface="Arial Black" pitchFamily="34" charset="0"/>
              </a:rPr>
              <a:t>Strada </a:t>
            </a:r>
            <a:r>
              <a:rPr lang="it-IT" sz="1900" b="1" dirty="0">
                <a:solidFill>
                  <a:srgbClr val="FF0000"/>
                </a:solidFill>
                <a:latin typeface="Arial Black" pitchFamily="34" charset="0"/>
              </a:rPr>
              <a:t>vi </a:t>
            </a:r>
            <a:r>
              <a:rPr lang="it-IT" sz="1900" b="1" dirty="0" smtClean="0">
                <a:solidFill>
                  <a:srgbClr val="FF0000"/>
                </a:solidFill>
                <a:latin typeface="Arial Black" pitchFamily="34" charset="0"/>
              </a:rPr>
              <a:t>è </a:t>
            </a:r>
            <a:r>
              <a:rPr lang="it-IT" sz="1900" b="1" dirty="0">
                <a:solidFill>
                  <a:srgbClr val="FF0000"/>
                </a:solidFill>
                <a:latin typeface="Arial Black" pitchFamily="34" charset="0"/>
              </a:rPr>
              <a:t>il regolamento di attuazione con il </a:t>
            </a:r>
            <a:r>
              <a:rPr lang="it-IT" sz="1900" b="1" dirty="0">
                <a:solidFill>
                  <a:srgbClr val="0000CC"/>
                </a:solidFill>
                <a:latin typeface="Arial Black" pitchFamily="34" charset="0"/>
              </a:rPr>
              <a:t>D.P.R. </a:t>
            </a:r>
            <a:r>
              <a:rPr lang="it-IT" sz="1900" b="1" dirty="0" smtClean="0">
                <a:solidFill>
                  <a:srgbClr val="0000CC"/>
                </a:solidFill>
                <a:latin typeface="Arial Black" pitchFamily="34" charset="0"/>
              </a:rPr>
              <a:t>495/1992</a:t>
            </a:r>
            <a:r>
              <a:rPr lang="it-IT" sz="1900" b="1" dirty="0" smtClean="0">
                <a:solidFill>
                  <a:srgbClr val="FF0000"/>
                </a:solidFill>
                <a:latin typeface="Arial Black" pitchFamily="34" charset="0"/>
              </a:rPr>
              <a:t>, il </a:t>
            </a:r>
            <a:r>
              <a:rPr lang="it-IT" sz="1900" b="1" dirty="0" err="1">
                <a:solidFill>
                  <a:srgbClr val="0000CC"/>
                </a:solidFill>
                <a:latin typeface="Arial Black" pitchFamily="34" charset="0"/>
              </a:rPr>
              <a:t>D.Lgs.</a:t>
            </a:r>
            <a:r>
              <a:rPr lang="it-IT" sz="1900" b="1" dirty="0">
                <a:solidFill>
                  <a:srgbClr val="0000CC"/>
                </a:solidFill>
                <a:latin typeface="Arial Black" pitchFamily="34" charset="0"/>
              </a:rPr>
              <a:t> 151/03 </a:t>
            </a:r>
            <a:r>
              <a:rPr lang="it-IT" sz="1900" b="1" dirty="0">
                <a:solidFill>
                  <a:srgbClr val="FF0000"/>
                </a:solidFill>
                <a:latin typeface="Arial Black" pitchFamily="34" charset="0"/>
              </a:rPr>
              <a:t>convertito in </a:t>
            </a:r>
            <a:r>
              <a:rPr lang="it-IT" sz="1900" b="1" dirty="0">
                <a:solidFill>
                  <a:srgbClr val="0000CC"/>
                </a:solidFill>
                <a:latin typeface="Arial Black" pitchFamily="34" charset="0"/>
              </a:rPr>
              <a:t>Legge </a:t>
            </a:r>
            <a:r>
              <a:rPr lang="it-IT" sz="1900" b="1" dirty="0" smtClean="0">
                <a:solidFill>
                  <a:srgbClr val="0000CC"/>
                </a:solidFill>
                <a:latin typeface="Arial Black" pitchFamily="34" charset="0"/>
              </a:rPr>
              <a:t>214/03 (Patente a punti). </a:t>
            </a:r>
            <a:endParaRPr lang="it-IT" sz="1900" b="1" dirty="0">
              <a:solidFill>
                <a:srgbClr val="0000CC"/>
              </a:solidFill>
              <a:latin typeface="Arial Black" pitchFamily="34" charset="0"/>
            </a:endParaRPr>
          </a:p>
        </p:txBody>
      </p:sp>
      <p:sp>
        <p:nvSpPr>
          <p:cNvPr id="7173" name="CasellaDiTesto 7"/>
          <p:cNvSpPr txBox="1">
            <a:spLocks noChangeArrowheads="1"/>
          </p:cNvSpPr>
          <p:nvPr/>
        </p:nvSpPr>
        <p:spPr bwMode="auto">
          <a:xfrm>
            <a:off x="900113" y="476250"/>
            <a:ext cx="7343775" cy="708025"/>
          </a:xfrm>
          <a:prstGeom prst="rect">
            <a:avLst/>
          </a:prstGeom>
          <a:noFill/>
          <a:ln w="9525">
            <a:noFill/>
            <a:miter lim="800000"/>
            <a:headEnd/>
            <a:tailEnd/>
          </a:ln>
        </p:spPr>
        <p:txBody>
          <a:bodyPr>
            <a:spAutoFit/>
          </a:bodyPr>
          <a:lstStyle/>
          <a:p>
            <a:pPr algn="ctr"/>
            <a:r>
              <a:rPr lang="it-IT" sz="4000" dirty="0">
                <a:solidFill>
                  <a:schemeClr val="tx1">
                    <a:lumMod val="50000"/>
                    <a:lumOff val="50000"/>
                  </a:schemeClr>
                </a:solidFill>
                <a:latin typeface="Arial Black" pitchFamily="34" charset="0"/>
              </a:rPr>
              <a:t>I riferimenti normativi</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asellaDiTesto 3"/>
          <p:cNvSpPr txBox="1">
            <a:spLocks noChangeArrowheads="1"/>
          </p:cNvSpPr>
          <p:nvPr/>
        </p:nvSpPr>
        <p:spPr bwMode="auto">
          <a:xfrm>
            <a:off x="285720" y="785794"/>
            <a:ext cx="8572560" cy="5447645"/>
          </a:xfrm>
          <a:prstGeom prst="rect">
            <a:avLst/>
          </a:prstGeom>
          <a:noFill/>
          <a:ln w="9525">
            <a:noFill/>
            <a:miter lim="800000"/>
            <a:headEnd/>
            <a:tailEnd/>
          </a:ln>
        </p:spPr>
        <p:txBody>
          <a:bodyPr wrap="square">
            <a:spAutoFit/>
          </a:bodyPr>
          <a:lstStyle/>
          <a:p>
            <a:pPr algn="ctr"/>
            <a:endParaRPr lang="it-IT" sz="3200" b="1" dirty="0">
              <a:solidFill>
                <a:srgbClr val="0000CC"/>
              </a:solidFill>
              <a:latin typeface="Arial Black" pitchFamily="34" charset="0"/>
            </a:endParaRPr>
          </a:p>
          <a:p>
            <a:pPr algn="ctr"/>
            <a:r>
              <a:rPr lang="it-IT" sz="2400" b="1" dirty="0" smtClean="0">
                <a:solidFill>
                  <a:srgbClr val="FF0000"/>
                </a:solidFill>
                <a:latin typeface="Arial Black" pitchFamily="34" charset="0"/>
              </a:rPr>
              <a:t>La </a:t>
            </a:r>
            <a:r>
              <a:rPr lang="it-IT" sz="2400" b="1" dirty="0">
                <a:solidFill>
                  <a:srgbClr val="FF0000"/>
                </a:solidFill>
                <a:latin typeface="Arial Black" pitchFamily="34" charset="0"/>
              </a:rPr>
              <a:t>prova indicata non </a:t>
            </a:r>
            <a:r>
              <a:rPr lang="it-IT" sz="2400" b="1" dirty="0" smtClean="0">
                <a:solidFill>
                  <a:srgbClr val="FF0000"/>
                </a:solidFill>
                <a:latin typeface="Arial Black" pitchFamily="34" charset="0"/>
              </a:rPr>
              <a:t>è </a:t>
            </a:r>
            <a:r>
              <a:rPr lang="it-IT" sz="2400" b="1" dirty="0">
                <a:solidFill>
                  <a:srgbClr val="FF0000"/>
                </a:solidFill>
                <a:latin typeface="Arial Black" pitchFamily="34" charset="0"/>
              </a:rPr>
              <a:t>molto semplice da raggiungere in </a:t>
            </a:r>
            <a:r>
              <a:rPr lang="it-IT" sz="2400" b="1" dirty="0" smtClean="0">
                <a:solidFill>
                  <a:srgbClr val="FF0000"/>
                </a:solidFill>
                <a:latin typeface="Arial Black" pitchFamily="34" charset="0"/>
              </a:rPr>
              <a:t>quanto, </a:t>
            </a:r>
            <a:r>
              <a:rPr lang="it-IT" sz="2400" b="1" dirty="0">
                <a:solidFill>
                  <a:srgbClr val="FF0000"/>
                </a:solidFill>
                <a:latin typeface="Arial Black" pitchFamily="34" charset="0"/>
              </a:rPr>
              <a:t>per costante orientamento </a:t>
            </a:r>
            <a:r>
              <a:rPr lang="it-IT" sz="2400" b="1" dirty="0" smtClean="0">
                <a:solidFill>
                  <a:srgbClr val="FF0000"/>
                </a:solidFill>
                <a:latin typeface="Arial Black" pitchFamily="34" charset="0"/>
              </a:rPr>
              <a:t>giurisprudenziale, </a:t>
            </a:r>
            <a:r>
              <a:rPr lang="it-IT" sz="2400" b="1" dirty="0">
                <a:solidFill>
                  <a:srgbClr val="FF0000"/>
                </a:solidFill>
                <a:latin typeface="Arial Black" pitchFamily="34" charset="0"/>
              </a:rPr>
              <a:t>non </a:t>
            </a:r>
            <a:r>
              <a:rPr lang="it-IT" sz="2400" b="1" dirty="0" smtClean="0">
                <a:solidFill>
                  <a:srgbClr val="FF0000"/>
                </a:solidFill>
                <a:latin typeface="Arial Black" pitchFamily="34" charset="0"/>
              </a:rPr>
              <a:t>è </a:t>
            </a:r>
            <a:r>
              <a:rPr lang="it-IT" sz="2400" b="1" dirty="0">
                <a:solidFill>
                  <a:srgbClr val="FF0000"/>
                </a:solidFill>
                <a:latin typeface="Arial Black" pitchFamily="34" charset="0"/>
              </a:rPr>
              <a:t>sufficiente dimostrare che la circolazione del veicolo </a:t>
            </a:r>
            <a:r>
              <a:rPr lang="it-IT" sz="2400" b="1" dirty="0" smtClean="0">
                <a:solidFill>
                  <a:srgbClr val="FF0000"/>
                </a:solidFill>
                <a:latin typeface="Arial Black" pitchFamily="34" charset="0"/>
              </a:rPr>
              <a:t>è </a:t>
            </a:r>
            <a:r>
              <a:rPr lang="it-IT" sz="2400" b="1" dirty="0">
                <a:solidFill>
                  <a:srgbClr val="FF0000"/>
                </a:solidFill>
                <a:latin typeface="Arial Black" pitchFamily="34" charset="0"/>
              </a:rPr>
              <a:t>avvenuta senza il consenso del proprietario, essendo necessario provare che </a:t>
            </a:r>
            <a:r>
              <a:rPr lang="it-IT" sz="2400" b="1" dirty="0" smtClean="0">
                <a:solidFill>
                  <a:srgbClr val="FF0000"/>
                </a:solidFill>
                <a:latin typeface="Arial Black" pitchFamily="34" charset="0"/>
              </a:rPr>
              <a:t>è </a:t>
            </a:r>
            <a:r>
              <a:rPr lang="it-IT" sz="2400" b="1" dirty="0">
                <a:solidFill>
                  <a:srgbClr val="FF0000"/>
                </a:solidFill>
                <a:latin typeface="Arial Black" pitchFamily="34" charset="0"/>
              </a:rPr>
              <a:t>avvenuta </a:t>
            </a:r>
            <a:r>
              <a:rPr lang="it-IT" sz="2400" b="1" dirty="0">
                <a:solidFill>
                  <a:srgbClr val="0000CC"/>
                </a:solidFill>
                <a:latin typeface="Arial Black" pitchFamily="34" charset="0"/>
              </a:rPr>
              <a:t>contro la </a:t>
            </a:r>
            <a:r>
              <a:rPr lang="it-IT" sz="2400" b="1" dirty="0" smtClean="0">
                <a:solidFill>
                  <a:srgbClr val="0000CC"/>
                </a:solidFill>
                <a:latin typeface="Arial Black" pitchFamily="34" charset="0"/>
              </a:rPr>
              <a:t>volontà dello </a:t>
            </a:r>
            <a:r>
              <a:rPr lang="it-IT" sz="2400" b="1" dirty="0">
                <a:solidFill>
                  <a:srgbClr val="0000CC"/>
                </a:solidFill>
                <a:latin typeface="Arial Black" pitchFamily="34" charset="0"/>
              </a:rPr>
              <a:t>stesso, </a:t>
            </a:r>
            <a:r>
              <a:rPr lang="it-IT" sz="2400" b="1" dirty="0">
                <a:solidFill>
                  <a:srgbClr val="FF0000"/>
                </a:solidFill>
                <a:latin typeface="Arial Black" pitchFamily="34" charset="0"/>
              </a:rPr>
              <a:t>la quale deve estrinsecarsi in un idoneo e concreto comportamento inteso a vietare ed impedire la circolazione del veicolo mediante l’adozione di cautele tali che la </a:t>
            </a:r>
            <a:r>
              <a:rPr lang="it-IT" sz="2400" b="1" dirty="0" smtClean="0">
                <a:solidFill>
                  <a:srgbClr val="FF0000"/>
                </a:solidFill>
                <a:latin typeface="Arial Black" pitchFamily="34" charset="0"/>
              </a:rPr>
              <a:t>volontà </a:t>
            </a:r>
            <a:r>
              <a:rPr lang="it-IT" sz="2400" b="1" dirty="0">
                <a:solidFill>
                  <a:srgbClr val="FF0000"/>
                </a:solidFill>
                <a:latin typeface="Arial Black" pitchFamily="34" charset="0"/>
              </a:rPr>
              <a:t>del proprietario stesso non possa risultare superata.</a:t>
            </a:r>
          </a:p>
          <a:p>
            <a:pPr algn="ctr"/>
            <a:endParaRPr lang="it-IT" sz="3200" b="1" dirty="0">
              <a:solidFill>
                <a:srgbClr val="0000CC"/>
              </a:solidFill>
              <a:latin typeface="Arial Black" pitchFamily="34" charset="0"/>
            </a:endParaRPr>
          </a:p>
          <a:p>
            <a:pPr algn="ctr"/>
            <a:endParaRPr lang="it-IT" sz="2000" b="1" dirty="0">
              <a:solidFill>
                <a:srgbClr val="FF0000"/>
              </a:solidFill>
              <a:latin typeface="Arial Black" pitchFamily="34" charset="0"/>
            </a:endParaRPr>
          </a:p>
        </p:txBody>
      </p:sp>
      <p:sp>
        <p:nvSpPr>
          <p:cNvPr id="7" name="Rettangolo 6"/>
          <p:cNvSpPr/>
          <p:nvPr/>
        </p:nvSpPr>
        <p:spPr>
          <a:xfrm>
            <a:off x="571472" y="500042"/>
            <a:ext cx="8143932" cy="646331"/>
          </a:xfrm>
          <a:prstGeom prst="rect">
            <a:avLst/>
          </a:prstGeom>
        </p:spPr>
        <p:txBody>
          <a:bodyPr wrap="square">
            <a:spAutoFit/>
          </a:bodyPr>
          <a:lstStyle/>
          <a:p>
            <a:pPr algn="ctr"/>
            <a:r>
              <a:rPr lang="it-IT" sz="3600" dirty="0" smtClean="0">
                <a:solidFill>
                  <a:schemeClr val="tx1">
                    <a:lumMod val="50000"/>
                    <a:lumOff val="50000"/>
                  </a:schemeClr>
                </a:solidFill>
                <a:latin typeface="Arial Black" pitchFamily="34" charset="0"/>
              </a:rPr>
              <a:t>La prova liberatoria</a:t>
            </a:r>
            <a:endParaRPr lang="it-IT" sz="3600" dirty="0">
              <a:solidFill>
                <a:schemeClr val="tx1">
                  <a:lumMod val="50000"/>
                  <a:lumOff val="50000"/>
                </a:schemeClr>
              </a:solidFill>
              <a:latin typeface="Arial Black"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sellaDiTesto 3"/>
          <p:cNvSpPr txBox="1">
            <a:spLocks noChangeArrowheads="1"/>
          </p:cNvSpPr>
          <p:nvPr/>
        </p:nvSpPr>
        <p:spPr bwMode="auto">
          <a:xfrm>
            <a:off x="357158" y="500042"/>
            <a:ext cx="8569325" cy="5201424"/>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L’esame della </a:t>
            </a:r>
            <a:r>
              <a:rPr lang="it-IT" sz="3600" b="1" dirty="0" smtClean="0">
                <a:solidFill>
                  <a:schemeClr val="tx1">
                    <a:lumMod val="50000"/>
                    <a:lumOff val="50000"/>
                  </a:schemeClr>
                </a:solidFill>
                <a:latin typeface="Arial Black" pitchFamily="34" charset="0"/>
              </a:rPr>
              <a:t>condotta di guida</a:t>
            </a:r>
            <a:endParaRPr lang="it-IT" sz="3600" b="1" dirty="0">
              <a:solidFill>
                <a:schemeClr val="tx1">
                  <a:lumMod val="50000"/>
                  <a:lumOff val="50000"/>
                </a:schemeClr>
              </a:solidFill>
              <a:latin typeface="Arial Black" pitchFamily="34" charset="0"/>
            </a:endParaRPr>
          </a:p>
          <a:p>
            <a:pPr algn="ctr"/>
            <a:endParaRPr lang="it-IT" sz="2200" b="1" dirty="0">
              <a:solidFill>
                <a:srgbClr val="0000CC"/>
              </a:solidFill>
              <a:latin typeface="Arial Black" pitchFamily="34" charset="0"/>
            </a:endParaRPr>
          </a:p>
          <a:p>
            <a:pPr algn="ctr"/>
            <a:r>
              <a:rPr lang="it-IT" sz="2200" b="1" dirty="0">
                <a:solidFill>
                  <a:srgbClr val="FF0000"/>
                </a:solidFill>
                <a:latin typeface="Arial Black" pitchFamily="34" charset="0"/>
              </a:rPr>
              <a:t>Nel valutare </a:t>
            </a:r>
            <a:r>
              <a:rPr lang="it-IT" sz="2200" b="1" dirty="0" smtClean="0">
                <a:solidFill>
                  <a:srgbClr val="FF0000"/>
                </a:solidFill>
                <a:latin typeface="Arial Black" pitchFamily="34" charset="0"/>
              </a:rPr>
              <a:t>l’applicabilità </a:t>
            </a:r>
            <a:r>
              <a:rPr lang="it-IT" sz="2200" b="1" dirty="0">
                <a:solidFill>
                  <a:srgbClr val="FF0000"/>
                </a:solidFill>
                <a:latin typeface="Arial Black" pitchFamily="34" charset="0"/>
              </a:rPr>
              <a:t>della presunzione </a:t>
            </a:r>
            <a:r>
              <a:rPr lang="it-IT" sz="2200" b="1" dirty="0" smtClean="0">
                <a:solidFill>
                  <a:srgbClr val="FF0000"/>
                </a:solidFill>
                <a:latin typeface="Arial Black" pitchFamily="34" charset="0"/>
              </a:rPr>
              <a:t>di colpa</a:t>
            </a:r>
            <a:endParaRPr lang="it-IT" sz="2200" b="1" dirty="0">
              <a:solidFill>
                <a:srgbClr val="FF0000"/>
              </a:solidFill>
              <a:latin typeface="Arial Black" pitchFamily="34" charset="0"/>
            </a:endParaRPr>
          </a:p>
          <a:p>
            <a:pPr algn="ctr"/>
            <a:r>
              <a:rPr lang="it-IT" sz="2200" b="1" dirty="0">
                <a:solidFill>
                  <a:srgbClr val="FF0000"/>
                </a:solidFill>
                <a:latin typeface="Arial Black" pitchFamily="34" charset="0"/>
              </a:rPr>
              <a:t>prevista ex </a:t>
            </a:r>
            <a:r>
              <a:rPr lang="it-IT" sz="2200" b="1" dirty="0">
                <a:solidFill>
                  <a:srgbClr val="0000CC"/>
                </a:solidFill>
                <a:latin typeface="Arial Black" pitchFamily="34" charset="0"/>
              </a:rPr>
              <a:t>Art. 2054 </a:t>
            </a:r>
            <a:r>
              <a:rPr lang="it-IT" sz="2200" b="1" dirty="0" smtClean="0">
                <a:solidFill>
                  <a:srgbClr val="0000CC"/>
                </a:solidFill>
                <a:latin typeface="Arial Black" pitchFamily="34" charset="0"/>
              </a:rPr>
              <a:t>C.C. </a:t>
            </a:r>
            <a:r>
              <a:rPr lang="it-IT" sz="2200" b="1" dirty="0">
                <a:solidFill>
                  <a:srgbClr val="FF0000"/>
                </a:solidFill>
                <a:latin typeface="Arial Black" pitchFamily="34" charset="0"/>
              </a:rPr>
              <a:t>occorre analizzare la condotta di tutti i conducenti coinvolti nel sinistro, anche se non hanno riportato danni.</a:t>
            </a:r>
          </a:p>
          <a:p>
            <a:pPr algn="ctr"/>
            <a:endParaRPr lang="it-IT" sz="2200" b="1" dirty="0">
              <a:solidFill>
                <a:srgbClr val="FF0000"/>
              </a:solidFill>
              <a:latin typeface="Arial Black" pitchFamily="34" charset="0"/>
            </a:endParaRPr>
          </a:p>
          <a:p>
            <a:pPr algn="ctr"/>
            <a:r>
              <a:rPr lang="it-IT" sz="2200" b="1" dirty="0">
                <a:solidFill>
                  <a:srgbClr val="FF0000"/>
                </a:solidFill>
                <a:latin typeface="Arial Black" pitchFamily="34" charset="0"/>
              </a:rPr>
              <a:t>E’ rimessa al </a:t>
            </a:r>
            <a:r>
              <a:rPr lang="it-IT" sz="2200" b="1" dirty="0">
                <a:solidFill>
                  <a:srgbClr val="0000CC"/>
                </a:solidFill>
                <a:latin typeface="Arial Black" pitchFamily="34" charset="0"/>
              </a:rPr>
              <a:t>Giudice del merito </a:t>
            </a:r>
            <a:r>
              <a:rPr lang="it-IT" sz="2200" b="1" dirty="0">
                <a:solidFill>
                  <a:srgbClr val="FF0000"/>
                </a:solidFill>
                <a:latin typeface="Arial Black" pitchFamily="34" charset="0"/>
              </a:rPr>
              <a:t>la ricostruzione </a:t>
            </a:r>
          </a:p>
          <a:p>
            <a:pPr algn="ctr"/>
            <a:r>
              <a:rPr lang="it-IT" sz="2200" b="1" dirty="0">
                <a:solidFill>
                  <a:srgbClr val="FF0000"/>
                </a:solidFill>
                <a:latin typeface="Arial Black" pitchFamily="34" charset="0"/>
              </a:rPr>
              <a:t>delle </a:t>
            </a:r>
            <a:r>
              <a:rPr lang="it-IT" sz="2200" b="1" dirty="0" smtClean="0">
                <a:solidFill>
                  <a:srgbClr val="FF0000"/>
                </a:solidFill>
                <a:latin typeface="Arial Black" pitchFamily="34" charset="0"/>
              </a:rPr>
              <a:t>modalità </a:t>
            </a:r>
            <a:r>
              <a:rPr lang="it-IT" sz="2200" b="1" dirty="0">
                <a:solidFill>
                  <a:srgbClr val="FF0000"/>
                </a:solidFill>
                <a:latin typeface="Arial Black" pitchFamily="34" charset="0"/>
              </a:rPr>
              <a:t>del fatto generatore del danno, la valutazione della condotta dei soggetti coinvolti, l’accertamento e la graduazione della colpa e l’esistenza o l’esclusione del rapporto di </a:t>
            </a:r>
          </a:p>
          <a:p>
            <a:pPr algn="ctr"/>
            <a:r>
              <a:rPr lang="it-IT" sz="2200" b="1" dirty="0" smtClean="0">
                <a:solidFill>
                  <a:srgbClr val="FF0000"/>
                </a:solidFill>
                <a:latin typeface="Arial Black" pitchFamily="34" charset="0"/>
              </a:rPr>
              <a:t>Causalità tra </a:t>
            </a:r>
            <a:r>
              <a:rPr lang="it-IT" sz="2200" b="1" dirty="0">
                <a:solidFill>
                  <a:srgbClr val="FF0000"/>
                </a:solidFill>
                <a:latin typeface="Arial Black" pitchFamily="34" charset="0"/>
              </a:rPr>
              <a:t>i comportamenti dei </a:t>
            </a:r>
          </a:p>
          <a:p>
            <a:pPr algn="ctr"/>
            <a:r>
              <a:rPr lang="it-IT" sz="2200" b="1" dirty="0">
                <a:solidFill>
                  <a:srgbClr val="FF0000"/>
                </a:solidFill>
                <a:latin typeface="Arial Black" pitchFamily="34" charset="0"/>
              </a:rPr>
              <a:t>singoli soggetti e l’evento dannoso. </a:t>
            </a:r>
            <a:endParaRPr lang="it-IT" sz="3200" b="1" dirty="0">
              <a:solidFill>
                <a:srgbClr val="FF0000"/>
              </a:solidFill>
              <a:latin typeface="Arial Black"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sellaDiTesto 3"/>
          <p:cNvSpPr txBox="1">
            <a:spLocks noChangeArrowheads="1"/>
          </p:cNvSpPr>
          <p:nvPr/>
        </p:nvSpPr>
        <p:spPr bwMode="auto">
          <a:xfrm>
            <a:off x="428596" y="500042"/>
            <a:ext cx="8247092" cy="4893647"/>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La </a:t>
            </a:r>
            <a:r>
              <a:rPr lang="it-IT" sz="3600" b="1" dirty="0" smtClean="0">
                <a:solidFill>
                  <a:schemeClr val="tx1">
                    <a:lumMod val="50000"/>
                    <a:lumOff val="50000"/>
                  </a:schemeClr>
                </a:solidFill>
                <a:latin typeface="Arial Black" pitchFamily="34" charset="0"/>
              </a:rPr>
              <a:t>velocità</a:t>
            </a:r>
            <a:endParaRPr lang="it-IT" sz="3600" b="1" dirty="0">
              <a:solidFill>
                <a:schemeClr val="tx1">
                  <a:lumMod val="50000"/>
                  <a:lumOff val="50000"/>
                </a:schemeClr>
              </a:solidFill>
              <a:latin typeface="Arial Black" pitchFamily="34" charset="0"/>
            </a:endParaRPr>
          </a:p>
          <a:p>
            <a:pPr lvl="1" algn="ctr">
              <a:buFont typeface="Arial" charset="0"/>
              <a:buChar char="•"/>
            </a:pPr>
            <a:endParaRPr lang="it-IT" sz="3600" b="1" dirty="0">
              <a:solidFill>
                <a:srgbClr val="0000CC"/>
              </a:solidFill>
              <a:latin typeface="Arial Black" pitchFamily="34" charset="0"/>
            </a:endParaRPr>
          </a:p>
          <a:p>
            <a:pPr lvl="1" algn="ctr"/>
            <a:r>
              <a:rPr lang="it-IT" sz="2400" dirty="0" smtClean="0">
                <a:latin typeface="Arial Black" pitchFamily="34" charset="0"/>
              </a:rPr>
              <a:t>L’art. 141 C.d.S. stabilisce, al 1° comma, che </a:t>
            </a:r>
            <a:r>
              <a:rPr lang="it-IT" sz="2400" i="1" dirty="0" smtClean="0">
                <a:solidFill>
                  <a:srgbClr val="FF0000"/>
                </a:solidFill>
                <a:latin typeface="Arial Black" pitchFamily="34" charset="0"/>
              </a:rPr>
              <a:t>«è obbligo del conducente regolare la velocità del veicolo in modo che, avuto riguardo alle caratteristiche, allo stato ed al carico del veicolo stesso, alle caratteristiche e alle condizioni della strada e del traffico e ad ogni altra circostanza di qualsiasi natura, sia evitato ogni pericolo per la sicurezza delle persone e delle cose ed ogni altra causa di disordine per la circolazione»</a:t>
            </a:r>
            <a:r>
              <a:rPr lang="it-IT" sz="2400" i="1" dirty="0" smtClean="0">
                <a:latin typeface="Arial Black" pitchFamily="34" charset="0"/>
              </a:rPr>
              <a:t>.</a:t>
            </a:r>
            <a:endParaRPr lang="it-IT" sz="2800" b="1" dirty="0">
              <a:solidFill>
                <a:srgbClr val="FF0000"/>
              </a:solidFill>
              <a:latin typeface="Arial Black"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asellaDiTesto 3"/>
          <p:cNvSpPr txBox="1">
            <a:spLocks noChangeArrowheads="1"/>
          </p:cNvSpPr>
          <p:nvPr/>
        </p:nvSpPr>
        <p:spPr bwMode="auto">
          <a:xfrm>
            <a:off x="214282" y="500042"/>
            <a:ext cx="8786874" cy="5139869"/>
          </a:xfrm>
          <a:prstGeom prst="rect">
            <a:avLst/>
          </a:prstGeom>
          <a:noFill/>
          <a:ln w="9525">
            <a:noFill/>
            <a:miter lim="800000"/>
            <a:headEnd/>
            <a:tailEnd/>
          </a:ln>
        </p:spPr>
        <p:txBody>
          <a:bodyPr wrap="square">
            <a:spAutoFit/>
          </a:bodyPr>
          <a:lstStyle/>
          <a:p>
            <a:pPr algn="ctr"/>
            <a:r>
              <a:rPr lang="it-IT" sz="4000" b="1" dirty="0" smtClean="0">
                <a:solidFill>
                  <a:schemeClr val="tx1">
                    <a:lumMod val="50000"/>
                    <a:lumOff val="50000"/>
                  </a:schemeClr>
                </a:solidFill>
                <a:latin typeface="Arial Black" pitchFamily="34" charset="0"/>
              </a:rPr>
              <a:t>La velocità</a:t>
            </a:r>
          </a:p>
          <a:p>
            <a:pPr algn="ctr"/>
            <a:endParaRPr lang="it-IT" sz="1000" b="1" dirty="0">
              <a:solidFill>
                <a:srgbClr val="0000CC"/>
              </a:solidFill>
              <a:latin typeface="Arial Black" pitchFamily="34" charset="0"/>
            </a:endParaRPr>
          </a:p>
          <a:p>
            <a:pPr algn="ctr"/>
            <a:r>
              <a:rPr lang="it-IT" sz="2000" dirty="0" smtClean="0">
                <a:latin typeface="Arial Black" pitchFamily="34" charset="0"/>
              </a:rPr>
              <a:t>Tra gli obblighi posti a carico del conducente vi è anche il </a:t>
            </a:r>
            <a:r>
              <a:rPr lang="it-IT" sz="2000" dirty="0" smtClean="0">
                <a:solidFill>
                  <a:srgbClr val="FF0000"/>
                </a:solidFill>
                <a:latin typeface="Arial Black" pitchFamily="34" charset="0"/>
              </a:rPr>
              <a:t>dovere di regolare la velocità</a:t>
            </a:r>
            <a:r>
              <a:rPr lang="it-IT" sz="2000" dirty="0" smtClean="0">
                <a:latin typeface="Arial Black" pitchFamily="34" charset="0"/>
              </a:rPr>
              <a:t> in una serie di ipotesi: </a:t>
            </a:r>
            <a:r>
              <a:rPr lang="it-IT" sz="2000" dirty="0" smtClean="0">
                <a:solidFill>
                  <a:srgbClr val="FF0000"/>
                </a:solidFill>
                <a:latin typeface="Arial Black" pitchFamily="34" charset="0"/>
              </a:rPr>
              <a:t>nei tratti di strada a visibilità limitata, nelle curve, in prossimità delle intersezioni e delle scuole</a:t>
            </a:r>
            <a:r>
              <a:rPr lang="it-IT" sz="2000" dirty="0" smtClean="0">
                <a:latin typeface="Arial Black" pitchFamily="34" charset="0"/>
              </a:rPr>
              <a:t> (o di altri luoghi frequentati da bambini ed indicati dagli appositi segnali), </a:t>
            </a:r>
            <a:r>
              <a:rPr lang="it-IT" sz="2000" dirty="0" smtClean="0">
                <a:solidFill>
                  <a:srgbClr val="FF0000"/>
                </a:solidFill>
                <a:latin typeface="Arial Black" pitchFamily="34" charset="0"/>
              </a:rPr>
              <a:t>nelle forti discese, nei passaggi stretti o ingombrati, nelle ore notturne, nei casi di insufficiente visibilità per condizioni atmosferiche o per altre cause, nell’attraversamento degli abitati o, comunque, nei tratti di strada fiancheggiati da edifici</a:t>
            </a:r>
            <a:r>
              <a:rPr lang="it-IT" sz="2000" dirty="0" smtClean="0">
                <a:latin typeface="Arial Black" pitchFamily="34" charset="0"/>
              </a:rPr>
              <a:t>.</a:t>
            </a:r>
          </a:p>
          <a:p>
            <a:pPr algn="ct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pic>
        <p:nvPicPr>
          <p:cNvPr id="21510" name="Picture 11" descr="http://files.splinder.com/0e194a50a45a327effc7bc4772a3c69b.jpeg"/>
          <p:cNvPicPr>
            <a:picLocks noChangeAspect="1" noChangeArrowheads="1"/>
          </p:cNvPicPr>
          <p:nvPr/>
        </p:nvPicPr>
        <p:blipFill>
          <a:blip r:embed="rId2"/>
          <a:srcRect/>
          <a:stretch>
            <a:fillRect/>
          </a:stretch>
        </p:blipFill>
        <p:spPr bwMode="auto">
          <a:xfrm>
            <a:off x="2071670" y="4077072"/>
            <a:ext cx="2160588" cy="1771650"/>
          </a:xfrm>
          <a:prstGeom prst="rect">
            <a:avLst/>
          </a:prstGeom>
          <a:noFill/>
          <a:ln w="9525">
            <a:noFill/>
            <a:miter lim="800000"/>
            <a:headEnd/>
            <a:tailEnd/>
          </a:ln>
        </p:spPr>
      </p:pic>
      <p:pic>
        <p:nvPicPr>
          <p:cNvPr id="21511" name="Picture 13" descr="http://www.allaguida.it/img/_tunnel.jpg"/>
          <p:cNvPicPr>
            <a:picLocks noChangeAspect="1" noChangeArrowheads="1"/>
          </p:cNvPicPr>
          <p:nvPr/>
        </p:nvPicPr>
        <p:blipFill>
          <a:blip r:embed="rId3"/>
          <a:srcRect/>
          <a:stretch>
            <a:fillRect/>
          </a:stretch>
        </p:blipFill>
        <p:spPr bwMode="auto">
          <a:xfrm>
            <a:off x="4929190" y="4077072"/>
            <a:ext cx="2160587" cy="1792287"/>
          </a:xfrm>
          <a:prstGeom prst="rect">
            <a:avLst/>
          </a:prstGeom>
          <a:noFill/>
          <a:ln w="9525">
            <a:noFill/>
            <a:miter lim="800000"/>
            <a:headEnd/>
            <a:tailEnd/>
          </a:ln>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asellaDiTesto 3"/>
          <p:cNvSpPr txBox="1">
            <a:spLocks noChangeArrowheads="1"/>
          </p:cNvSpPr>
          <p:nvPr/>
        </p:nvSpPr>
        <p:spPr bwMode="auto">
          <a:xfrm>
            <a:off x="3571868" y="500042"/>
            <a:ext cx="5429288" cy="5139869"/>
          </a:xfrm>
          <a:prstGeom prst="rect">
            <a:avLst/>
          </a:prstGeom>
          <a:noFill/>
          <a:ln w="9525">
            <a:noFill/>
            <a:miter lim="800000"/>
            <a:headEnd/>
            <a:tailEnd/>
          </a:ln>
        </p:spPr>
        <p:txBody>
          <a:bodyPr wrap="square">
            <a:spAutoFit/>
          </a:bodyPr>
          <a:lstStyle/>
          <a:p>
            <a:pPr algn="ctr"/>
            <a:r>
              <a:rPr lang="it-IT" sz="4000" b="1" dirty="0" smtClean="0">
                <a:solidFill>
                  <a:schemeClr val="tx1">
                    <a:lumMod val="50000"/>
                    <a:lumOff val="50000"/>
                  </a:schemeClr>
                </a:solidFill>
                <a:latin typeface="Arial Black" pitchFamily="34" charset="0"/>
              </a:rPr>
              <a:t>La velocità</a:t>
            </a:r>
          </a:p>
          <a:p>
            <a:pPr algn="ctr"/>
            <a:endParaRPr lang="it-IT" sz="1000" b="1" dirty="0" smtClean="0">
              <a:solidFill>
                <a:srgbClr val="0000CC"/>
              </a:solidFill>
              <a:latin typeface="Arial Black" pitchFamily="34" charset="0"/>
            </a:endParaRPr>
          </a:p>
          <a:p>
            <a:pPr algn="ctr"/>
            <a:endParaRPr lang="it-IT" sz="1000" b="1" dirty="0" smtClean="0">
              <a:solidFill>
                <a:srgbClr val="0000CC"/>
              </a:solidFill>
              <a:latin typeface="Arial Black" pitchFamily="34" charset="0"/>
            </a:endParaRPr>
          </a:p>
          <a:p>
            <a:pPr algn="ctr"/>
            <a:endParaRPr lang="it-IT" sz="1000" b="1" dirty="0" smtClean="0">
              <a:solidFill>
                <a:srgbClr val="0000CC"/>
              </a:solidFill>
              <a:latin typeface="Arial Black" pitchFamily="34" charset="0"/>
            </a:endParaRPr>
          </a:p>
          <a:p>
            <a:pPr algn="ctr"/>
            <a:endParaRPr lang="it-IT" sz="1000" b="1" dirty="0">
              <a:solidFill>
                <a:srgbClr val="0000CC"/>
              </a:solidFill>
              <a:latin typeface="Arial Black" pitchFamily="34" charset="0"/>
            </a:endParaRPr>
          </a:p>
          <a:p>
            <a:pPr algn="ctr"/>
            <a:r>
              <a:rPr lang="it-IT" sz="2400" dirty="0" smtClean="0">
                <a:solidFill>
                  <a:srgbClr val="FF0000"/>
                </a:solidFill>
                <a:latin typeface="Arial Black" pitchFamily="34" charset="0"/>
              </a:rPr>
              <a:t>Al conducente è vietato</a:t>
            </a:r>
            <a:r>
              <a:rPr lang="it-IT" sz="2400" dirty="0" smtClean="0">
                <a:latin typeface="Arial Black" pitchFamily="34" charset="0"/>
              </a:rPr>
              <a:t> -per ovvie ragioni- </a:t>
            </a:r>
            <a:r>
              <a:rPr lang="it-IT" sz="2400" dirty="0" smtClean="0">
                <a:solidFill>
                  <a:srgbClr val="FF0000"/>
                </a:solidFill>
                <a:latin typeface="Arial Black" pitchFamily="34" charset="0"/>
              </a:rPr>
              <a:t>gareggiare in velocità </a:t>
            </a:r>
            <a:r>
              <a:rPr lang="it-IT" sz="2400" dirty="0" smtClean="0">
                <a:latin typeface="Arial Black" pitchFamily="34" charset="0"/>
              </a:rPr>
              <a:t>(ove la competizione non sia stata espressamente autorizzata) ed anche procedere </a:t>
            </a:r>
            <a:r>
              <a:rPr lang="it-IT" sz="2400" i="1" dirty="0" smtClean="0">
                <a:latin typeface="Arial Black" pitchFamily="34" charset="0"/>
              </a:rPr>
              <a:t>«a velocità talmente ridotta da costituire intralcio o pericolo per il normale flusso della circolazione»</a:t>
            </a:r>
            <a:r>
              <a:rPr lang="it-IT" sz="2400" dirty="0" smtClean="0">
                <a:latin typeface="Arial Black" pitchFamily="34" charset="0"/>
              </a:rPr>
              <a:t>.</a:t>
            </a:r>
            <a:endParaRPr lang="it-IT" sz="32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pic>
        <p:nvPicPr>
          <p:cNvPr id="21510" name="Picture 11" descr="http://files.splinder.com/0e194a50a45a327effc7bc4772a3c69b.jpeg"/>
          <p:cNvPicPr>
            <a:picLocks noChangeAspect="1" noChangeArrowheads="1"/>
          </p:cNvPicPr>
          <p:nvPr/>
        </p:nvPicPr>
        <p:blipFill>
          <a:blip r:embed="rId2"/>
          <a:srcRect/>
          <a:stretch>
            <a:fillRect/>
          </a:stretch>
        </p:blipFill>
        <p:spPr bwMode="auto">
          <a:xfrm>
            <a:off x="500034" y="1357298"/>
            <a:ext cx="2928958" cy="1771650"/>
          </a:xfrm>
          <a:prstGeom prst="rect">
            <a:avLst/>
          </a:prstGeom>
          <a:noFill/>
          <a:ln w="9525">
            <a:noFill/>
            <a:miter lim="800000"/>
            <a:headEnd/>
            <a:tailEnd/>
          </a:ln>
        </p:spPr>
      </p:pic>
      <p:pic>
        <p:nvPicPr>
          <p:cNvPr id="21511" name="Picture 13" descr="http://www.allaguida.it/img/_tunnel.jpg"/>
          <p:cNvPicPr>
            <a:picLocks noChangeAspect="1" noChangeArrowheads="1"/>
          </p:cNvPicPr>
          <p:nvPr/>
        </p:nvPicPr>
        <p:blipFill>
          <a:blip r:embed="rId3"/>
          <a:srcRect/>
          <a:stretch>
            <a:fillRect/>
          </a:stretch>
        </p:blipFill>
        <p:spPr bwMode="auto">
          <a:xfrm>
            <a:off x="500034" y="3500438"/>
            <a:ext cx="2928958" cy="1792287"/>
          </a:xfrm>
          <a:prstGeom prst="rect">
            <a:avLst/>
          </a:prstGeom>
          <a:noFill/>
          <a:ln w="9525">
            <a:noFill/>
            <a:miter lim="800000"/>
            <a:headEnd/>
            <a:tailEnd/>
          </a:ln>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sellaDiTesto 3"/>
          <p:cNvSpPr txBox="1">
            <a:spLocks noChangeArrowheads="1"/>
          </p:cNvSpPr>
          <p:nvPr/>
        </p:nvSpPr>
        <p:spPr bwMode="auto">
          <a:xfrm>
            <a:off x="323850" y="476250"/>
            <a:ext cx="8569325" cy="5878532"/>
          </a:xfrm>
          <a:prstGeom prst="rect">
            <a:avLst/>
          </a:prstGeom>
          <a:noFill/>
          <a:ln w="9525">
            <a:noFill/>
            <a:miter lim="800000"/>
            <a:headEnd/>
            <a:tailEnd/>
          </a:ln>
        </p:spPr>
        <p:txBody>
          <a:bodyPr>
            <a:spAutoFit/>
          </a:bodyPr>
          <a:lstStyle/>
          <a:p>
            <a:pPr algn="ctr"/>
            <a:r>
              <a:rPr lang="it-IT" sz="3600" b="1" dirty="0" smtClean="0">
                <a:solidFill>
                  <a:schemeClr val="tx1">
                    <a:lumMod val="50000"/>
                    <a:lumOff val="50000"/>
                  </a:schemeClr>
                </a:solidFill>
                <a:latin typeface="Arial Black" pitchFamily="34" charset="0"/>
              </a:rPr>
              <a:t>La velocità (limiti)</a:t>
            </a:r>
          </a:p>
          <a:p>
            <a:pPr algn="ctr"/>
            <a:endParaRPr lang="it-IT" sz="1400" b="1" dirty="0">
              <a:solidFill>
                <a:srgbClr val="FF0000"/>
              </a:solidFill>
              <a:latin typeface="Arial Black" pitchFamily="34" charset="0"/>
            </a:endParaRPr>
          </a:p>
          <a:p>
            <a:pPr algn="ctr"/>
            <a:r>
              <a:rPr lang="it-IT" sz="2800" dirty="0" smtClean="0">
                <a:latin typeface="Arial Black" pitchFamily="34" charset="0"/>
              </a:rPr>
              <a:t>I limiti massimi di velocità sono stabiliti, dall’ex art. 142 C.d.S., ai fini </a:t>
            </a:r>
            <a:r>
              <a:rPr lang="it-IT" sz="2800" i="1" dirty="0" smtClean="0">
                <a:latin typeface="Arial Black" pitchFamily="34" charset="0"/>
              </a:rPr>
              <a:t>«della </a:t>
            </a:r>
            <a:br>
              <a:rPr lang="it-IT" sz="2800" i="1" dirty="0" smtClean="0">
                <a:latin typeface="Arial Black" pitchFamily="34" charset="0"/>
              </a:rPr>
            </a:br>
            <a:r>
              <a:rPr lang="it-IT" sz="2800" i="1" dirty="0" smtClean="0">
                <a:latin typeface="Arial Black" pitchFamily="34" charset="0"/>
              </a:rPr>
              <a:t>sicurezza della circolazione e della tutela della vita umana»</a:t>
            </a:r>
            <a:r>
              <a:rPr lang="it-IT" sz="2800" dirty="0" smtClean="0">
                <a:latin typeface="Arial Black" pitchFamily="34" charset="0"/>
              </a:rPr>
              <a:t>. </a:t>
            </a:r>
          </a:p>
          <a:p>
            <a:pPr algn="ctr"/>
            <a:r>
              <a:rPr lang="it-IT" sz="2600" dirty="0" smtClean="0">
                <a:latin typeface="Arial Black" pitchFamily="34" charset="0"/>
              </a:rPr>
              <a:t>La velocità massima dei veicoli, dunque, non può superare i </a:t>
            </a:r>
            <a:r>
              <a:rPr lang="it-IT" sz="2600" dirty="0" smtClean="0">
                <a:solidFill>
                  <a:srgbClr val="FF0000"/>
                </a:solidFill>
                <a:latin typeface="Arial Black" pitchFamily="34" charset="0"/>
              </a:rPr>
              <a:t>130 km/h</a:t>
            </a:r>
            <a:r>
              <a:rPr lang="it-IT" sz="2600" dirty="0" smtClean="0">
                <a:latin typeface="Arial Black" pitchFamily="34" charset="0"/>
              </a:rPr>
              <a:t> </a:t>
            </a:r>
            <a:r>
              <a:rPr lang="it-IT" sz="2600" dirty="0" smtClean="0">
                <a:solidFill>
                  <a:srgbClr val="FF0000"/>
                </a:solidFill>
                <a:latin typeface="Arial Black" pitchFamily="34" charset="0"/>
              </a:rPr>
              <a:t>per le autostrade</a:t>
            </a:r>
            <a:r>
              <a:rPr lang="it-IT" sz="2600" dirty="0" smtClean="0">
                <a:latin typeface="Arial Black" pitchFamily="34" charset="0"/>
              </a:rPr>
              <a:t>, i </a:t>
            </a:r>
            <a:r>
              <a:rPr lang="it-IT" sz="2600" dirty="0" smtClean="0">
                <a:solidFill>
                  <a:srgbClr val="FF0000"/>
                </a:solidFill>
                <a:latin typeface="Arial Black" pitchFamily="34" charset="0"/>
              </a:rPr>
              <a:t>110 km/h per le strade extraurbane principali</a:t>
            </a:r>
            <a:r>
              <a:rPr lang="it-IT" sz="2600" dirty="0" smtClean="0">
                <a:latin typeface="Arial Black" pitchFamily="34" charset="0"/>
              </a:rPr>
              <a:t>, i </a:t>
            </a:r>
            <a:r>
              <a:rPr lang="it-IT" sz="2600" dirty="0" smtClean="0">
                <a:solidFill>
                  <a:srgbClr val="FF0000"/>
                </a:solidFill>
                <a:latin typeface="Arial Black" pitchFamily="34" charset="0"/>
              </a:rPr>
              <a:t>90 km/h per le strade extraurbane secondarie e per le strade extraurbane locali </a:t>
            </a:r>
            <a:r>
              <a:rPr lang="it-IT" sz="2600" dirty="0" smtClean="0">
                <a:latin typeface="Arial Black" pitchFamily="34" charset="0"/>
              </a:rPr>
              <a:t>ed i </a:t>
            </a:r>
            <a:r>
              <a:rPr lang="it-IT" sz="2600" dirty="0" smtClean="0">
                <a:solidFill>
                  <a:srgbClr val="FF0000"/>
                </a:solidFill>
                <a:latin typeface="Arial Black" pitchFamily="34" charset="0"/>
              </a:rPr>
              <a:t>50 km/h per le strade poste nei centri abitati</a:t>
            </a:r>
            <a:r>
              <a:rPr lang="it-IT" sz="2600" dirty="0" smtClean="0">
                <a:latin typeface="Arial Black" pitchFamily="34" charset="0"/>
              </a:rPr>
              <a:t>. </a:t>
            </a:r>
            <a:endParaRPr lang="it-IT" sz="3200" b="1" dirty="0" smtClean="0">
              <a:solidFill>
                <a:srgbClr val="FF0000"/>
              </a:solidFill>
              <a:latin typeface="Arial Black" pitchFamily="34" charset="0"/>
            </a:endParaRPr>
          </a:p>
          <a:p>
            <a:pPr algn="ctr"/>
            <a:r>
              <a:rPr lang="it-IT" sz="3200" b="1" dirty="0" smtClean="0">
                <a:solidFill>
                  <a:srgbClr val="FF0000"/>
                </a:solidFill>
                <a:latin typeface="Arial Black" pitchFamily="34" charset="0"/>
              </a:rPr>
              <a:t> </a:t>
            </a:r>
            <a:endParaRPr lang="it-IT" sz="3200" b="1" dirty="0">
              <a:solidFill>
                <a:srgbClr val="FF0000"/>
              </a:solidFill>
              <a:latin typeface="Arial Black"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sellaDiTesto 3"/>
          <p:cNvSpPr txBox="1">
            <a:spLocks noChangeArrowheads="1"/>
          </p:cNvSpPr>
          <p:nvPr/>
        </p:nvSpPr>
        <p:spPr bwMode="auto">
          <a:xfrm>
            <a:off x="3214678" y="476250"/>
            <a:ext cx="5678497" cy="5139869"/>
          </a:xfrm>
          <a:prstGeom prst="rect">
            <a:avLst/>
          </a:prstGeom>
          <a:noFill/>
          <a:ln w="9525">
            <a:noFill/>
            <a:miter lim="800000"/>
            <a:headEnd/>
            <a:tailEnd/>
          </a:ln>
        </p:spPr>
        <p:txBody>
          <a:bodyPr wrap="square">
            <a:spAutoFit/>
          </a:bodyPr>
          <a:lstStyle/>
          <a:p>
            <a:pPr algn="ctr"/>
            <a:r>
              <a:rPr lang="it-IT" sz="3600" b="1" dirty="0" smtClean="0">
                <a:solidFill>
                  <a:schemeClr val="tx1">
                    <a:lumMod val="50000"/>
                    <a:lumOff val="50000"/>
                  </a:schemeClr>
                </a:solidFill>
                <a:latin typeface="Arial Black" pitchFamily="34" charset="0"/>
              </a:rPr>
              <a:t>La velocità (limiti)</a:t>
            </a:r>
          </a:p>
          <a:p>
            <a:pPr algn="ctr"/>
            <a:endParaRPr lang="it-IT" sz="3600" b="1" dirty="0">
              <a:solidFill>
                <a:srgbClr val="FF0000"/>
              </a:solidFill>
              <a:latin typeface="Arial Black" pitchFamily="34" charset="0"/>
            </a:endParaRPr>
          </a:p>
          <a:p>
            <a:pPr algn="ctr"/>
            <a:r>
              <a:rPr lang="it-IT" sz="2800" dirty="0" smtClean="0">
                <a:latin typeface="Arial Black" pitchFamily="34" charset="0"/>
              </a:rPr>
              <a:t>In </a:t>
            </a:r>
            <a:r>
              <a:rPr lang="it-IT" sz="2800" dirty="0" smtClean="0">
                <a:solidFill>
                  <a:srgbClr val="FF0000"/>
                </a:solidFill>
                <a:latin typeface="Arial Black" pitchFamily="34" charset="0"/>
              </a:rPr>
              <a:t>caso di precipitazioni atmosferiche</a:t>
            </a:r>
            <a:r>
              <a:rPr lang="it-IT" sz="2800" dirty="0" smtClean="0">
                <a:latin typeface="Arial Black" pitchFamily="34" charset="0"/>
              </a:rPr>
              <a:t> di qualsiasi natura, inoltre, </a:t>
            </a:r>
            <a:r>
              <a:rPr lang="it-IT" sz="2800" dirty="0" smtClean="0">
                <a:solidFill>
                  <a:srgbClr val="FF0000"/>
                </a:solidFill>
                <a:latin typeface="Arial Black" pitchFamily="34" charset="0"/>
              </a:rPr>
              <a:t>la </a:t>
            </a:r>
            <a:br>
              <a:rPr lang="it-IT" sz="2800" dirty="0" smtClean="0">
                <a:solidFill>
                  <a:srgbClr val="FF0000"/>
                </a:solidFill>
                <a:latin typeface="Arial Black" pitchFamily="34" charset="0"/>
              </a:rPr>
            </a:br>
            <a:r>
              <a:rPr lang="it-IT" sz="2800" dirty="0" smtClean="0">
                <a:solidFill>
                  <a:srgbClr val="FF0000"/>
                </a:solidFill>
                <a:latin typeface="Arial Black" pitchFamily="34" charset="0"/>
              </a:rPr>
              <a:t>velocità massima non può superare i 110 km/h per le autostrade ed i </a:t>
            </a:r>
            <a:br>
              <a:rPr lang="it-IT" sz="2800" dirty="0" smtClean="0">
                <a:solidFill>
                  <a:srgbClr val="FF0000"/>
                </a:solidFill>
                <a:latin typeface="Arial Black" pitchFamily="34" charset="0"/>
              </a:rPr>
            </a:br>
            <a:r>
              <a:rPr lang="it-IT" sz="2800" dirty="0" smtClean="0">
                <a:solidFill>
                  <a:srgbClr val="FF0000"/>
                </a:solidFill>
                <a:latin typeface="Arial Black" pitchFamily="34" charset="0"/>
              </a:rPr>
              <a:t>90 km/h per le strade extraurbane principali</a:t>
            </a:r>
            <a:r>
              <a:rPr lang="it-IT" sz="2800" dirty="0" smtClean="0">
                <a:latin typeface="Arial Black" pitchFamily="34" charset="0"/>
              </a:rPr>
              <a:t>.</a:t>
            </a:r>
            <a:endParaRPr lang="it-IT" sz="32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pic>
        <p:nvPicPr>
          <p:cNvPr id="48130" name="Picture 2" descr="csp2417387"/>
          <p:cNvPicPr>
            <a:picLocks noChangeAspect="1" noChangeArrowheads="1"/>
          </p:cNvPicPr>
          <p:nvPr/>
        </p:nvPicPr>
        <p:blipFill>
          <a:blip r:embed="rId2"/>
          <a:srcRect/>
          <a:stretch>
            <a:fillRect/>
          </a:stretch>
        </p:blipFill>
        <p:spPr bwMode="auto">
          <a:xfrm>
            <a:off x="642910" y="1714488"/>
            <a:ext cx="2691158" cy="3357586"/>
          </a:xfrm>
          <a:prstGeom prst="rect">
            <a:avLst/>
          </a:prstGeom>
          <a:noFill/>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sellaDiTesto 3"/>
          <p:cNvSpPr txBox="1">
            <a:spLocks noChangeArrowheads="1"/>
          </p:cNvSpPr>
          <p:nvPr/>
        </p:nvSpPr>
        <p:spPr bwMode="auto">
          <a:xfrm>
            <a:off x="0" y="476250"/>
            <a:ext cx="9144000" cy="3877985"/>
          </a:xfrm>
          <a:prstGeom prst="rect">
            <a:avLst/>
          </a:prstGeom>
          <a:noFill/>
          <a:ln w="9525">
            <a:noFill/>
            <a:miter lim="800000"/>
            <a:headEnd/>
            <a:tailEnd/>
          </a:ln>
        </p:spPr>
        <p:txBody>
          <a:bodyPr wrap="square">
            <a:spAutoFit/>
          </a:bodyPr>
          <a:lstStyle/>
          <a:p>
            <a:pPr algn="ctr"/>
            <a:r>
              <a:rPr lang="it-IT" sz="3600" b="1" dirty="0" smtClean="0">
                <a:solidFill>
                  <a:schemeClr val="tx1">
                    <a:lumMod val="50000"/>
                    <a:lumOff val="50000"/>
                  </a:schemeClr>
                </a:solidFill>
                <a:latin typeface="Arial Black" pitchFamily="34" charset="0"/>
              </a:rPr>
              <a:t>La velocità (valutazione)</a:t>
            </a:r>
          </a:p>
          <a:p>
            <a:pPr algn="ctr"/>
            <a:endParaRPr lang="it-IT" sz="1000" b="1" dirty="0">
              <a:solidFill>
                <a:schemeClr val="tx1">
                  <a:lumMod val="50000"/>
                  <a:lumOff val="50000"/>
                </a:schemeClr>
              </a:solidFill>
              <a:latin typeface="Arial Black" pitchFamily="34" charset="0"/>
            </a:endParaRPr>
          </a:p>
          <a:p>
            <a:pPr algn="ctr"/>
            <a:r>
              <a:rPr lang="it-IT" sz="2400" dirty="0" smtClean="0">
                <a:latin typeface="Arial Black" pitchFamily="34" charset="0"/>
              </a:rPr>
              <a:t>La </a:t>
            </a:r>
            <a:r>
              <a:rPr lang="it-IT" sz="2400" dirty="0" smtClean="0">
                <a:solidFill>
                  <a:srgbClr val="FF0000"/>
                </a:solidFill>
                <a:latin typeface="Arial Black" pitchFamily="34" charset="0"/>
              </a:rPr>
              <a:t>valutazione della velocità di un veicolo</a:t>
            </a:r>
            <a:r>
              <a:rPr lang="it-IT" sz="2400" dirty="0" smtClean="0">
                <a:latin typeface="Arial Black" pitchFamily="34" charset="0"/>
              </a:rPr>
              <a:t> (al fine di verificare se sia o meno eccessiva) deve essere eseguita in relazione alle condizioni dei luoghi, della strada e del traffico, può, quindi, essere basata solo sulle circostanze del sinistro e sugli effetti provocati dall’urto del veicolo, senza necessità di un preciso accertamento della oggettiva velocità tenuta.</a:t>
            </a:r>
            <a:endParaRPr lang="it-IT" sz="3200" b="1" dirty="0" smtClean="0">
              <a:solidFill>
                <a:srgbClr val="FF0000"/>
              </a:solidFill>
              <a:latin typeface="Arial Black" pitchFamily="34" charset="0"/>
            </a:endParaRPr>
          </a:p>
          <a:p>
            <a:pPr algn="ctr"/>
            <a:r>
              <a:rPr lang="it-IT" sz="3200" b="1" dirty="0" smtClean="0">
                <a:solidFill>
                  <a:srgbClr val="FF0000"/>
                </a:solidFill>
                <a:latin typeface="Arial Black" pitchFamily="34" charset="0"/>
              </a:rPr>
              <a:t> </a:t>
            </a:r>
            <a:endParaRPr lang="it-IT" sz="3200" b="1" dirty="0">
              <a:solidFill>
                <a:srgbClr val="FF0000"/>
              </a:solidFill>
              <a:latin typeface="Arial Black" pitchFamily="34" charset="0"/>
            </a:endParaRPr>
          </a:p>
        </p:txBody>
      </p:sp>
      <p:sp>
        <p:nvSpPr>
          <p:cNvPr id="91137" name="Rectangle 1"/>
          <p:cNvSpPr>
            <a:spLocks noChangeArrowheads="1"/>
          </p:cNvSpPr>
          <p:nvPr/>
        </p:nvSpPr>
        <p:spPr bwMode="auto">
          <a:xfrm>
            <a:off x="0" y="3857628"/>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Ai fini della </a:t>
            </a:r>
            <a:r>
              <a:rPr kumimoji="0" lang="it-IT" sz="24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valutazione della condotta del guidatore</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quindi, la velocità tenuta non va rapportata semplicemente a valori numerici, bensì alla </a:t>
            </a:r>
            <a:r>
              <a:rPr kumimoji="0" lang="it-IT" sz="2400"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«situazione contingente, di tempo e di luogo»</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endParaRPr kumimoji="0" lang="it-IT" sz="24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CasellaDiTesto 3"/>
          <p:cNvSpPr txBox="1">
            <a:spLocks noChangeArrowheads="1"/>
          </p:cNvSpPr>
          <p:nvPr/>
        </p:nvSpPr>
        <p:spPr bwMode="auto">
          <a:xfrm>
            <a:off x="0" y="500042"/>
            <a:ext cx="9144000" cy="646331"/>
          </a:xfrm>
          <a:prstGeom prst="rect">
            <a:avLst/>
          </a:prstGeom>
          <a:noFill/>
          <a:ln w="9525">
            <a:noFill/>
            <a:miter lim="800000"/>
            <a:headEnd/>
            <a:tailEnd/>
          </a:ln>
        </p:spPr>
        <p:txBody>
          <a:bodyPr wrap="square">
            <a:spAutoFit/>
          </a:bodyPr>
          <a:lstStyle/>
          <a:p>
            <a:pPr algn="ctr"/>
            <a:r>
              <a:rPr lang="it-IT" sz="3600" b="1" dirty="0" smtClean="0">
                <a:solidFill>
                  <a:schemeClr val="tx1">
                    <a:lumMod val="50000"/>
                    <a:lumOff val="50000"/>
                  </a:schemeClr>
                </a:solidFill>
                <a:latin typeface="Arial Black" pitchFamily="34" charset="0"/>
              </a:rPr>
              <a:t>La carreggiata</a:t>
            </a:r>
            <a:r>
              <a:rPr lang="it-IT" sz="3200" b="1" dirty="0" smtClean="0">
                <a:solidFill>
                  <a:schemeClr val="tx1">
                    <a:lumMod val="50000"/>
                    <a:lumOff val="50000"/>
                  </a:schemeClr>
                </a:solidFill>
                <a:latin typeface="Arial Black" pitchFamily="34" charset="0"/>
              </a:rPr>
              <a:t> </a:t>
            </a:r>
            <a:endParaRPr lang="it-IT" sz="3200" b="1" dirty="0">
              <a:solidFill>
                <a:schemeClr val="tx1">
                  <a:lumMod val="50000"/>
                  <a:lumOff val="50000"/>
                </a:schemeClr>
              </a:solidFill>
              <a:latin typeface="Arial Black" pitchFamily="34" charset="0"/>
            </a:endParaRPr>
          </a:p>
        </p:txBody>
      </p:sp>
      <p:sp>
        <p:nvSpPr>
          <p:cNvPr id="10" name="Rettangolo 9"/>
          <p:cNvSpPr/>
          <p:nvPr/>
        </p:nvSpPr>
        <p:spPr>
          <a:xfrm>
            <a:off x="3786182" y="1357298"/>
            <a:ext cx="5357818" cy="4493538"/>
          </a:xfrm>
          <a:prstGeom prst="rect">
            <a:avLst/>
          </a:prstGeom>
        </p:spPr>
        <p:txBody>
          <a:bodyPr wrap="square">
            <a:spAutoFit/>
          </a:bodyPr>
          <a:lstStyle/>
          <a:p>
            <a:pPr algn="ctr"/>
            <a:r>
              <a:rPr lang="it-IT" sz="2600" dirty="0" smtClean="0">
                <a:latin typeface="Arial Black" pitchFamily="34" charset="0"/>
              </a:rPr>
              <a:t>La </a:t>
            </a:r>
            <a:r>
              <a:rPr lang="it-IT" sz="2600" b="1" dirty="0" smtClean="0">
                <a:latin typeface="Arial Black" pitchFamily="34" charset="0"/>
              </a:rPr>
              <a:t>carreggiata</a:t>
            </a:r>
            <a:r>
              <a:rPr lang="it-IT" sz="2600" dirty="0" smtClean="0">
                <a:latin typeface="Arial Black" pitchFamily="34" charset="0"/>
              </a:rPr>
              <a:t>, secondo la definizione riportata al n. 7, del comma 1, dell'art. 3 del nuovo </a:t>
            </a:r>
            <a:r>
              <a:rPr lang="it-IT" sz="2600" dirty="0" smtClean="0">
                <a:latin typeface="Arial Black" pitchFamily="34" charset="0"/>
                <a:hlinkClick r:id="rId2" action="ppaction://hlinkfile" tooltip="Codice della strada"/>
              </a:rPr>
              <a:t>Codice della Strada</a:t>
            </a:r>
            <a:r>
              <a:rPr lang="it-IT" sz="2600" dirty="0" smtClean="0">
                <a:latin typeface="Arial Black" pitchFamily="34" charset="0"/>
              </a:rPr>
              <a:t>, è la </a:t>
            </a:r>
            <a:r>
              <a:rPr lang="it-IT" sz="2600" i="1" dirty="0" smtClean="0">
                <a:latin typeface="Arial Black" pitchFamily="34" charset="0"/>
              </a:rPr>
              <a:t>“parte della </a:t>
            </a:r>
            <a:r>
              <a:rPr lang="it-IT" sz="2600" i="1" dirty="0" smtClean="0">
                <a:latin typeface="Arial Black" pitchFamily="34" charset="0"/>
                <a:hlinkClick r:id="rId3" action="ppaction://hlinkfile" tooltip="Strada"/>
              </a:rPr>
              <a:t>strada</a:t>
            </a:r>
            <a:r>
              <a:rPr lang="it-IT" sz="2600" i="1" dirty="0" smtClean="0">
                <a:latin typeface="Arial Black" pitchFamily="34" charset="0"/>
              </a:rPr>
              <a:t> destinata allo scorrimento dei </a:t>
            </a:r>
            <a:r>
              <a:rPr lang="it-IT" sz="2600" i="1" dirty="0" smtClean="0">
                <a:latin typeface="Arial Black" pitchFamily="34" charset="0"/>
                <a:hlinkClick r:id="rId4" action="ppaction://hlinkfile" tooltip="Veicolo"/>
              </a:rPr>
              <a:t>veicoli</a:t>
            </a:r>
            <a:r>
              <a:rPr lang="it-IT" sz="2600" i="1" dirty="0" smtClean="0">
                <a:latin typeface="Arial Black" pitchFamily="34" charset="0"/>
              </a:rPr>
              <a:t>; è composta da una o più </a:t>
            </a:r>
            <a:r>
              <a:rPr lang="it-IT" sz="2600" i="1" dirty="0" smtClean="0">
                <a:latin typeface="Arial Black" pitchFamily="34" charset="0"/>
                <a:hlinkClick r:id="rId5" action="ppaction://hlinkfile" tooltip="Corsia di marcia"/>
              </a:rPr>
              <a:t>corsie di marcia</a:t>
            </a:r>
            <a:r>
              <a:rPr lang="it-IT" sz="2600" i="1" dirty="0" smtClean="0">
                <a:latin typeface="Arial Black" pitchFamily="34" charset="0"/>
              </a:rPr>
              <a:t> ed, in genere, è pavimentata e delimitata da strisce di margine”</a:t>
            </a:r>
            <a:r>
              <a:rPr lang="it-IT" sz="2600" dirty="0" smtClean="0">
                <a:latin typeface="Arial Black" pitchFamily="34" charset="0"/>
              </a:rPr>
              <a:t>.</a:t>
            </a:r>
            <a:endParaRPr lang="it-IT" sz="2600" dirty="0">
              <a:latin typeface="Arial Black" pitchFamily="34" charset="0"/>
            </a:endParaRPr>
          </a:p>
        </p:txBody>
      </p:sp>
      <p:sp>
        <p:nvSpPr>
          <p:cNvPr id="96258" name="AutoShape 2" descr="data:image/jpg;base64,/9j/4AAQSkZJRgABAQAAAQABAAD/2wBDAAkGBwgHBgkIBwgKCgkLDRYPDQwMDRsUFRAWIB0iIiAdHx8kKDQsJCYxJx8fLT0tMTU3Ojo6Iys/RD84QzQ5Ojf/2wBDAQoKCg0MDRoPDxo3JR8lNzc3Nzc3Nzc3Nzc3Nzc3Nzc3Nzc3Nzc3Nzc3Nzc3Nzc3Nzc3Nzc3Nzc3Nzc3Nzc3Nzf/wAARCABOAGoDASIAAhEBAxEB/8QAGwAAAgMBAQEAAAAAAAAAAAAAAwQCBQYBBwD/xAA+EAACAQMBBwAFBwoHAAAAAAABAgMABBEhBRITMUFRYQYicYGSFDJCkaGx4QcVIzNDUlNywdEWNESTlPDx/8QAGQEBAQEBAQEAAAAAAAAAAAAAAQACAwQF/8QAIxEAAgIBBAICAwAAAAAAAAAAAAECEQMSITFRBEETYRRxkf/aAAwDAQACEQMRAD8A9RVqIHpGKdJEDowKnrROIqjLHHtrdmRzfrvEpNpgqFiwwNc5qk2pt14VUWzIS3M4ziq6E1HErvEqg2FtZr9GSXHFQAkjqKtw471WhGd+vt80jBexTTzQow3oiAdedSivIpY1kjcFScZ7VWA7v+a7v+aWWVSxHapbw71WRR+nt8lr6O3G9K8bN81lGcEf0rwN7wtMWYhnAx64yCPfXoH5U9tXLNJsu7tGRYpQ0V0hIR1IyAwIxn38xXmoEbBdQGBOWPzR2FYkTG2ThtIoKHeAwwOc9QRj/vOuCRVAHEGmlJh1wQ0i7ynvn8Ka+XnrOB43fxrBHrdrtOIJGs0owpwRgnTHs70S42hCbfEFyS+gwVIB7ms09xDECWfl2FCbaOBmOPI75ry/NvZ6dMao0Ml9LIhDXKnI1GW1+yqyZpGkPDnUoFJIOfnDp78/ZSDX8jLoRg9u9QWUt6hWUysw3QNe+nPqcfVT+RJukjFJcF/s67nsiZBPGpIxy1+2rR9tXK2u5HKS3Pfz63Ll9dZJZOACN7LE5wGyqnx3Pn6u9EguvVbfJIbn48164RlW5zk7Y0L7aEEjugkRpMhiOuac2fftwWhYyRSBwCzHCnOuefT2VTy3DxOY54hvIxDI/NTXIJLUSmT9KrEagSY+rII+6iSl6GLSNNb7ektbqaSZi0UcZOTr/wC1Xf4pgln3xfgkDIYkj76rtpbSsoICOHdvIfoMqjT6tRWNjtkkXC3AiYLnEmgPsNEZemUq9Gp9JruLbi8Ke+Q2/wA5MT6A9ypyBz5jpWRm9G5FbMe0rFlJOCZcdcUSSxvRCoKM0ZGhQZznX+lfbVjWK6WMk5jxkY7hfxrYUZ5yysynTBwahxCNC1OzhRI5XUZJ1rixkqDuDUVUZNZI8qkls4A74NTheR/mjKMOfSjlMHL8+Q6k+AKc2Xs+82wZFsYspCuXkfRQPJxz56Cvnpqrey+zvqrgVjhbiCK2VjI5OBofv6UV5Et1McLB3Okkw6+F8eevs5nntrqNGt7KzvOG2ksxt3DTe7GieOvM9AEzYX5/0F3/ALD/ANq9eNYob2rOTbZBpakkh70ez2ZO8rC6s7xU3SVxC4ydNCQjY0z05gDrVrDsexULxF2kx67tq4+iM/R/ezjx7NTJ5mKDrn9bkotlS9u4svlquHTi8OReqEjKk+Dg/VSTuRqK0p2dCkMsMZ2iscyRiUCBzvYOT+z6H2Y80qdj2y4/R37nfUFVt5MbucN6xj6AgjT6J7iua8/E+x0spFu2VdxsMnPdYZH4e0YNQeG3nHqkRN2bUfFzHvB9tO7Q2RKohaztb1yyZlU27+o3YHdGRgge0HxSX5u2iD/kLz/jv/au6y4skbszTQLdnsZAY2eJm1Xeb1WHg6qajdX8u4VnghmbI1Iwf7U5Ha7UjBUWF2Ub5yNbMyt7QRj38642yLiX9VZXlq/RWtpHiP2Fl+33VhuC4kv6O5QWpheVkvE4SnUEc1p5Nn2bKGF1gEZwWGRTV7sbaFtZS3N9s6aKGNl3nxvL63Jv5c6ZHXQ8xVRvdlgI6evRHI3xuNGjs7OXacshLJHbxDemnkGFjXuf6AammJ9q8OF7LZoMdkww5cDfmPR2PQ6aAcvOTS+09pi6RLSzi+T2ERzHCDqx/fc9W+7pVeW6V6Pji1TWxjU7sZNzN0mk+M1E3E38WT4zQM1wkn206I9FYYXE2f1snxmpi4m0/SyfEaVzpUs06I9FY18om/iyfGaFJPODnjSfGaHva0zs+zO0b+CzWaOJpm3FeTO6D0zjudPfRoj0IH5TMR+uk+M0N55uk0nxmjbUsJ9k7SnsboDiRNjI5MOYI8EUqTmjTHorIm5n5GaX4zXPlU4/byZ/nNRcUvJoD55eKdEegssY9rXsdu1utwxhdt542AZXOMesCPWHg5A6UHjWZ1bZVoSeeHmH2b+lV5kZQM867xR5pUIx4RWWG/ivge9C3q7vUgEycHBrhJNQDdSM1IHJ5d6CJZ0513eoRbWpZqEJmpK7KyurFWU5BHMHvQ947uM6V8DmiyNx6VwL6Rei9n6RW6j5TAvDugvg4J9x19jeKwatnQ863P5NL7N5dbInXiW11EzFTyyBg+4qce4Vk/SHZ/5o21dWKvvrFJhW7qRkZ84Io+iEzqKEw0NTBqLa8qSAEBeYBHahtHEWJwRk96M1DpI//9k=">
            <a:hlinkClick r:id="rId6"/>
          </p:cNvPr>
          <p:cNvSpPr>
            <a:spLocks noChangeAspect="1" noChangeArrowheads="1"/>
          </p:cNvSpPr>
          <p:nvPr/>
        </p:nvSpPr>
        <p:spPr bwMode="auto">
          <a:xfrm>
            <a:off x="77788" y="-350838"/>
            <a:ext cx="1009650" cy="7429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96260" name="Picture 4" descr="http://www.icfelino.it/temporanei/Patentino/carreggiata.JPG"/>
          <p:cNvPicPr>
            <a:picLocks noChangeAspect="1" noChangeArrowheads="1"/>
          </p:cNvPicPr>
          <p:nvPr/>
        </p:nvPicPr>
        <p:blipFill>
          <a:blip r:embed="rId7"/>
          <a:srcRect/>
          <a:stretch>
            <a:fillRect/>
          </a:stretch>
        </p:blipFill>
        <p:spPr bwMode="auto">
          <a:xfrm>
            <a:off x="285720" y="1643050"/>
            <a:ext cx="3429024" cy="3643337"/>
          </a:xfrm>
          <a:prstGeom prst="rect">
            <a:avLst/>
          </a:prstGeom>
          <a:noFill/>
        </p:spPr>
      </p:pic>
      <p:pic>
        <p:nvPicPr>
          <p:cNvPr id="1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CasellaDiTesto 3"/>
          <p:cNvSpPr txBox="1">
            <a:spLocks noChangeArrowheads="1"/>
          </p:cNvSpPr>
          <p:nvPr/>
        </p:nvSpPr>
        <p:spPr bwMode="auto">
          <a:xfrm>
            <a:off x="0" y="571480"/>
            <a:ext cx="9144000" cy="2492990"/>
          </a:xfrm>
          <a:prstGeom prst="rect">
            <a:avLst/>
          </a:prstGeom>
          <a:noFill/>
          <a:ln w="9525">
            <a:noFill/>
            <a:miter lim="800000"/>
            <a:headEnd/>
            <a:tailEnd/>
          </a:ln>
        </p:spPr>
        <p:txBody>
          <a:bodyPr wrap="square">
            <a:spAutoFit/>
          </a:bodyPr>
          <a:lstStyle/>
          <a:p>
            <a:pPr algn="ctr"/>
            <a:r>
              <a:rPr lang="it-IT" sz="3200" b="1" dirty="0">
                <a:solidFill>
                  <a:schemeClr val="tx1">
                    <a:lumMod val="50000"/>
                    <a:lumOff val="50000"/>
                  </a:schemeClr>
                </a:solidFill>
                <a:latin typeface="Arial Black" pitchFamily="34" charset="0"/>
              </a:rPr>
              <a:t>Posizione dei veicoli sulla carreggiata</a:t>
            </a:r>
          </a:p>
          <a:p>
            <a:pPr algn="ctr"/>
            <a:endParaRPr lang="it-IT" sz="2800" b="1" dirty="0">
              <a:solidFill>
                <a:schemeClr val="tx1">
                  <a:lumMod val="50000"/>
                  <a:lumOff val="50000"/>
                </a:schemeClr>
              </a:solidFill>
              <a:latin typeface="Arial Black" pitchFamily="34" charset="0"/>
            </a:endParaRPr>
          </a:p>
          <a:p>
            <a:pPr algn="ct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pic>
        <p:nvPicPr>
          <p:cNvPr id="23560" name="Picture 9" descr="http://www.provincia.cs.it/portale/portalmedia/2008-11/F.JPG"/>
          <p:cNvPicPr>
            <a:picLocks noChangeAspect="1" noChangeArrowheads="1"/>
          </p:cNvPicPr>
          <p:nvPr/>
        </p:nvPicPr>
        <p:blipFill>
          <a:blip r:embed="rId2"/>
          <a:srcRect/>
          <a:stretch>
            <a:fillRect/>
          </a:stretch>
        </p:blipFill>
        <p:spPr bwMode="auto">
          <a:xfrm>
            <a:off x="2714612" y="3429000"/>
            <a:ext cx="3718827" cy="2232025"/>
          </a:xfrm>
          <a:prstGeom prst="rect">
            <a:avLst/>
          </a:prstGeom>
          <a:noFill/>
          <a:ln w="9525">
            <a:noFill/>
            <a:miter lim="800000"/>
            <a:headEnd/>
            <a:tailEnd/>
          </a:ln>
        </p:spPr>
      </p:pic>
      <p:sp>
        <p:nvSpPr>
          <p:cNvPr id="10" name="Rettangolo 9"/>
          <p:cNvSpPr/>
          <p:nvPr/>
        </p:nvSpPr>
        <p:spPr>
          <a:xfrm>
            <a:off x="285720" y="1500174"/>
            <a:ext cx="8572560" cy="1815882"/>
          </a:xfrm>
          <a:prstGeom prst="rect">
            <a:avLst/>
          </a:prstGeom>
        </p:spPr>
        <p:txBody>
          <a:bodyPr wrap="square">
            <a:spAutoFit/>
          </a:bodyPr>
          <a:lstStyle/>
          <a:p>
            <a:pPr algn="ctr"/>
            <a:r>
              <a:rPr lang="it-IT" sz="2800" dirty="0" smtClean="0">
                <a:solidFill>
                  <a:srgbClr val="FF0000"/>
                </a:solidFill>
                <a:latin typeface="Arial Black" pitchFamily="34" charset="0"/>
              </a:rPr>
              <a:t>Tutti i veicoli</a:t>
            </a:r>
            <a:r>
              <a:rPr lang="it-IT" sz="2800" dirty="0" smtClean="0">
                <a:latin typeface="Arial Black" pitchFamily="34" charset="0"/>
              </a:rPr>
              <a:t>, ai sensi dell’art. 143 C.d.S., </a:t>
            </a:r>
            <a:r>
              <a:rPr lang="it-IT" sz="2800" dirty="0" smtClean="0">
                <a:solidFill>
                  <a:srgbClr val="FF0000"/>
                </a:solidFill>
                <a:latin typeface="Arial Black" pitchFamily="34" charset="0"/>
              </a:rPr>
              <a:t>devono circolare sulla parte destra della carreggiata</a:t>
            </a:r>
            <a:r>
              <a:rPr lang="it-IT" sz="2800" dirty="0" smtClean="0">
                <a:latin typeface="Arial Black" pitchFamily="34" charset="0"/>
              </a:rPr>
              <a:t> </a:t>
            </a:r>
            <a:r>
              <a:rPr lang="it-IT" sz="2800" dirty="0" smtClean="0">
                <a:solidFill>
                  <a:srgbClr val="FF0000"/>
                </a:solidFill>
                <a:latin typeface="Arial Black" pitchFamily="34" charset="0"/>
              </a:rPr>
              <a:t>e in prossimità del margine destro</a:t>
            </a:r>
            <a:r>
              <a:rPr lang="it-IT" sz="2800" dirty="0" smtClean="0">
                <a:latin typeface="Arial Black" pitchFamily="34" charset="0"/>
              </a:rPr>
              <a:t>, anche quando la strada è libera.</a:t>
            </a:r>
            <a:endParaRPr lang="it-IT" sz="2800" dirty="0">
              <a:latin typeface="Arial Black" pitchFamily="34"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9"/>
          <p:cNvSpPr txBox="1">
            <a:spLocks noChangeArrowheads="1"/>
          </p:cNvSpPr>
          <p:nvPr/>
        </p:nvSpPr>
        <p:spPr bwMode="auto">
          <a:xfrm>
            <a:off x="539750" y="1196975"/>
            <a:ext cx="8064500" cy="1816100"/>
          </a:xfrm>
          <a:prstGeom prst="rect">
            <a:avLst/>
          </a:prstGeom>
          <a:noFill/>
          <a:ln w="9525">
            <a:noFill/>
            <a:miter lim="800000"/>
            <a:headEnd/>
            <a:tailEnd/>
          </a:ln>
        </p:spPr>
        <p:txBody>
          <a:bodyPr>
            <a:spAutoFit/>
          </a:bodyPr>
          <a:lstStyle/>
          <a:p>
            <a:pPr algn="ctr"/>
            <a:r>
              <a:rPr lang="it-IT" sz="2800" b="1" dirty="0">
                <a:solidFill>
                  <a:srgbClr val="FF0000"/>
                </a:solidFill>
                <a:latin typeface="Arial Black" pitchFamily="34" charset="0"/>
              </a:rPr>
              <a:t>E’ la norma predisposta dal </a:t>
            </a:r>
            <a:r>
              <a:rPr lang="it-IT" sz="2800" b="1" dirty="0" smtClean="0">
                <a:latin typeface="Arial Black" pitchFamily="34" charset="0"/>
              </a:rPr>
              <a:t>Codice</a:t>
            </a:r>
            <a:endParaRPr lang="it-IT" sz="2800" b="1" dirty="0">
              <a:latin typeface="Arial Black" pitchFamily="34" charset="0"/>
            </a:endParaRPr>
          </a:p>
          <a:p>
            <a:pPr algn="ctr"/>
            <a:r>
              <a:rPr lang="it-IT" sz="2800" b="1" dirty="0" smtClean="0">
                <a:latin typeface="Arial Black" pitchFamily="34" charset="0"/>
              </a:rPr>
              <a:t>Civile</a:t>
            </a:r>
            <a:r>
              <a:rPr lang="it-IT" sz="2800" b="1" dirty="0" smtClean="0">
                <a:solidFill>
                  <a:srgbClr val="FF0000"/>
                </a:solidFill>
                <a:latin typeface="Arial Black" pitchFamily="34" charset="0"/>
              </a:rPr>
              <a:t> </a:t>
            </a:r>
            <a:r>
              <a:rPr lang="it-IT" sz="2800" b="1" dirty="0">
                <a:solidFill>
                  <a:srgbClr val="FF0000"/>
                </a:solidFill>
                <a:latin typeface="Arial Black" pitchFamily="34" charset="0"/>
              </a:rPr>
              <a:t>alla disciplina della circolazione dei veicoli ed </a:t>
            </a:r>
            <a:r>
              <a:rPr lang="it-IT" sz="2800" b="1" dirty="0" smtClean="0">
                <a:solidFill>
                  <a:srgbClr val="FF0000"/>
                </a:solidFill>
                <a:latin typeface="Arial Black" pitchFamily="34" charset="0"/>
              </a:rPr>
              <a:t>è </a:t>
            </a:r>
            <a:r>
              <a:rPr lang="it-IT" sz="2800" b="1" dirty="0">
                <a:solidFill>
                  <a:srgbClr val="FF0000"/>
                </a:solidFill>
                <a:latin typeface="Arial Black" pitchFamily="34" charset="0"/>
              </a:rPr>
              <a:t>composto da </a:t>
            </a:r>
          </a:p>
          <a:p>
            <a:pPr algn="ctr"/>
            <a:r>
              <a:rPr lang="it-IT" sz="2800" b="1" dirty="0">
                <a:solidFill>
                  <a:srgbClr val="FF0000"/>
                </a:solidFill>
                <a:latin typeface="Arial Black" pitchFamily="34" charset="0"/>
              </a:rPr>
              <a:t>quattro commi.</a:t>
            </a:r>
          </a:p>
        </p:txBody>
      </p:sp>
      <p:sp>
        <p:nvSpPr>
          <p:cNvPr id="8197" name="CasellaDiTesto 13"/>
          <p:cNvSpPr txBox="1">
            <a:spLocks noChangeArrowheads="1"/>
          </p:cNvSpPr>
          <p:nvPr/>
        </p:nvSpPr>
        <p:spPr bwMode="auto">
          <a:xfrm>
            <a:off x="928662" y="428604"/>
            <a:ext cx="7272337" cy="1446213"/>
          </a:xfrm>
          <a:prstGeom prst="rect">
            <a:avLst/>
          </a:prstGeom>
          <a:noFill/>
          <a:ln w="9525">
            <a:noFill/>
            <a:miter lim="800000"/>
            <a:headEnd/>
            <a:tailEnd/>
          </a:ln>
        </p:spPr>
        <p:txBody>
          <a:bodyPr>
            <a:spAutoFit/>
          </a:bodyPr>
          <a:lstStyle/>
          <a:p>
            <a:pPr algn="ctr"/>
            <a:r>
              <a:rPr lang="it-IT" sz="4400" dirty="0">
                <a:solidFill>
                  <a:schemeClr val="tx1">
                    <a:lumMod val="50000"/>
                    <a:lumOff val="50000"/>
                  </a:schemeClr>
                </a:solidFill>
                <a:latin typeface="Arial Black" pitchFamily="34" charset="0"/>
              </a:rPr>
              <a:t>L’Art. 2054 </a:t>
            </a:r>
            <a:r>
              <a:rPr lang="it-IT" sz="4400" dirty="0" smtClean="0">
                <a:solidFill>
                  <a:schemeClr val="tx1">
                    <a:lumMod val="50000"/>
                    <a:lumOff val="50000"/>
                  </a:schemeClr>
                </a:solidFill>
                <a:latin typeface="Arial Black" pitchFamily="34" charset="0"/>
              </a:rPr>
              <a:t>C.C.</a:t>
            </a:r>
            <a:endParaRPr lang="it-IT" sz="4400" dirty="0">
              <a:solidFill>
                <a:schemeClr val="tx1">
                  <a:lumMod val="50000"/>
                  <a:lumOff val="50000"/>
                </a:schemeClr>
              </a:solidFill>
              <a:latin typeface="Arial Black" pitchFamily="34" charset="0"/>
            </a:endParaRPr>
          </a:p>
          <a:p>
            <a:pPr algn="ctr"/>
            <a:endParaRPr lang="it-IT" sz="4400" dirty="0">
              <a:solidFill>
                <a:schemeClr val="tx1">
                  <a:lumMod val="50000"/>
                  <a:lumOff val="50000"/>
                </a:schemeClr>
              </a:solidFill>
              <a:latin typeface="Arial Black" pitchFamily="34" charset="0"/>
            </a:endParaRPr>
          </a:p>
        </p:txBody>
      </p:sp>
      <p:pic>
        <p:nvPicPr>
          <p:cNvPr id="8198" name="Picture 8" descr="http://www.analisidibilancio.eu/images/codicecivile.jpg"/>
          <p:cNvPicPr>
            <a:picLocks noChangeAspect="1" noChangeArrowheads="1"/>
          </p:cNvPicPr>
          <p:nvPr/>
        </p:nvPicPr>
        <p:blipFill>
          <a:blip r:embed="rId2"/>
          <a:srcRect/>
          <a:stretch>
            <a:fillRect/>
          </a:stretch>
        </p:blipFill>
        <p:spPr bwMode="auto">
          <a:xfrm>
            <a:off x="2339975" y="3357563"/>
            <a:ext cx="1879600" cy="2520950"/>
          </a:xfrm>
          <a:prstGeom prst="rect">
            <a:avLst/>
          </a:prstGeom>
          <a:noFill/>
          <a:ln w="9525">
            <a:noFill/>
            <a:miter lim="800000"/>
            <a:headEnd/>
            <a:tailEnd/>
          </a:ln>
        </p:spPr>
      </p:pic>
      <p:pic>
        <p:nvPicPr>
          <p:cNvPr id="8199" name="Picture 10" descr="http://www.vodinifotoblog.it/wp-content/uploads/2010/03/legale.jpg"/>
          <p:cNvPicPr>
            <a:picLocks noChangeAspect="1" noChangeArrowheads="1"/>
          </p:cNvPicPr>
          <p:nvPr/>
        </p:nvPicPr>
        <p:blipFill>
          <a:blip r:embed="rId3"/>
          <a:srcRect/>
          <a:stretch>
            <a:fillRect/>
          </a:stretch>
        </p:blipFill>
        <p:spPr bwMode="auto">
          <a:xfrm>
            <a:off x="4932363" y="3357563"/>
            <a:ext cx="1871662" cy="2519362"/>
          </a:xfrm>
          <a:prstGeom prst="rect">
            <a:avLst/>
          </a:prstGeom>
          <a:noFill/>
          <a:ln w="9525">
            <a:noFill/>
            <a:miter lim="800000"/>
            <a:headEnd/>
            <a:tailEnd/>
          </a:ln>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CasellaDiTesto 3"/>
          <p:cNvSpPr txBox="1">
            <a:spLocks noChangeArrowheads="1"/>
          </p:cNvSpPr>
          <p:nvPr/>
        </p:nvSpPr>
        <p:spPr bwMode="auto">
          <a:xfrm>
            <a:off x="0" y="571480"/>
            <a:ext cx="9144000" cy="2492990"/>
          </a:xfrm>
          <a:prstGeom prst="rect">
            <a:avLst/>
          </a:prstGeom>
          <a:noFill/>
          <a:ln w="9525">
            <a:noFill/>
            <a:miter lim="800000"/>
            <a:headEnd/>
            <a:tailEnd/>
          </a:ln>
        </p:spPr>
        <p:txBody>
          <a:bodyPr wrap="square">
            <a:spAutoFit/>
          </a:bodyPr>
          <a:lstStyle/>
          <a:p>
            <a:pPr algn="ctr"/>
            <a:r>
              <a:rPr lang="it-IT" sz="3200" b="1" dirty="0" smtClean="0">
                <a:solidFill>
                  <a:schemeClr val="tx1">
                    <a:lumMod val="50000"/>
                    <a:lumOff val="50000"/>
                  </a:schemeClr>
                </a:solidFill>
                <a:latin typeface="Arial Black" pitchFamily="34" charset="0"/>
              </a:rPr>
              <a:t>Strade a carreggiate separate</a:t>
            </a:r>
            <a:endParaRPr lang="it-IT" sz="3200" b="1" dirty="0">
              <a:solidFill>
                <a:schemeClr val="tx1">
                  <a:lumMod val="50000"/>
                  <a:lumOff val="50000"/>
                </a:schemeClr>
              </a:solidFill>
              <a:latin typeface="Arial Black" pitchFamily="34" charset="0"/>
            </a:endParaRPr>
          </a:p>
          <a:p>
            <a:pPr algn="ctr"/>
            <a:endParaRPr lang="it-IT" sz="2800" b="1" dirty="0">
              <a:solidFill>
                <a:srgbClr val="0000CC"/>
              </a:solidFill>
              <a:latin typeface="Arial Black" pitchFamily="34" charset="0"/>
            </a:endParaRPr>
          </a:p>
          <a:p>
            <a:pPr algn="ct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pic>
        <p:nvPicPr>
          <p:cNvPr id="97282" name="Picture 2" descr="STRADA A TRE CARREGGIATE"/>
          <p:cNvPicPr>
            <a:picLocks noChangeAspect="1" noChangeArrowheads="1"/>
          </p:cNvPicPr>
          <p:nvPr/>
        </p:nvPicPr>
        <p:blipFill>
          <a:blip r:embed="rId2"/>
          <a:srcRect/>
          <a:stretch>
            <a:fillRect/>
          </a:stretch>
        </p:blipFill>
        <p:spPr bwMode="auto">
          <a:xfrm>
            <a:off x="285720" y="3357562"/>
            <a:ext cx="2571768" cy="1977302"/>
          </a:xfrm>
          <a:prstGeom prst="rect">
            <a:avLst/>
          </a:prstGeom>
          <a:noFill/>
        </p:spPr>
      </p:pic>
      <p:pic>
        <p:nvPicPr>
          <p:cNvPr id="97284" name="Picture 4" descr="http://upload.wikimedia.org/wikipedia/commons/thumb/2/2c/Autostrada_A14.jpg/200px-Autostrada_A14.jpg">
            <a:hlinkClick r:id="rId3"/>
          </p:cNvPr>
          <p:cNvPicPr>
            <a:picLocks noChangeAspect="1" noChangeArrowheads="1"/>
          </p:cNvPicPr>
          <p:nvPr/>
        </p:nvPicPr>
        <p:blipFill>
          <a:blip r:embed="rId4"/>
          <a:srcRect/>
          <a:stretch>
            <a:fillRect/>
          </a:stretch>
        </p:blipFill>
        <p:spPr bwMode="auto">
          <a:xfrm>
            <a:off x="357158" y="1357297"/>
            <a:ext cx="2428892" cy="1821669"/>
          </a:xfrm>
          <a:prstGeom prst="rect">
            <a:avLst/>
          </a:prstGeom>
          <a:noFill/>
        </p:spPr>
      </p:pic>
      <p:sp>
        <p:nvSpPr>
          <p:cNvPr id="13" name="Rettangolo 12"/>
          <p:cNvSpPr/>
          <p:nvPr/>
        </p:nvSpPr>
        <p:spPr>
          <a:xfrm>
            <a:off x="2928926" y="1357298"/>
            <a:ext cx="5857916" cy="3970318"/>
          </a:xfrm>
          <a:prstGeom prst="rect">
            <a:avLst/>
          </a:prstGeom>
        </p:spPr>
        <p:txBody>
          <a:bodyPr wrap="square">
            <a:spAutoFit/>
          </a:bodyPr>
          <a:lstStyle/>
          <a:p>
            <a:pPr algn="ctr"/>
            <a:r>
              <a:rPr lang="it-IT" sz="2800" dirty="0" smtClean="0">
                <a:latin typeface="Arial Black" pitchFamily="34" charset="0"/>
              </a:rPr>
              <a:t>Quando una strada è divisa in due carreggiate separate si deve percorrere quella di destra, mentre, quando è divisa in tre carreggiate separate, si deve percorrere quella di destra oppure quella centrale (salvo diversa segnalazione).</a:t>
            </a:r>
            <a:endParaRPr lang="it-IT" sz="2800" dirty="0">
              <a:latin typeface="Arial Black" pitchFamily="34" charset="0"/>
            </a:endParaRP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CasellaDiTesto 3"/>
          <p:cNvSpPr txBox="1">
            <a:spLocks noChangeArrowheads="1"/>
          </p:cNvSpPr>
          <p:nvPr/>
        </p:nvSpPr>
        <p:spPr bwMode="auto">
          <a:xfrm>
            <a:off x="0" y="571480"/>
            <a:ext cx="9144000" cy="2492990"/>
          </a:xfrm>
          <a:prstGeom prst="rect">
            <a:avLst/>
          </a:prstGeom>
          <a:noFill/>
          <a:ln w="9525">
            <a:noFill/>
            <a:miter lim="800000"/>
            <a:headEnd/>
            <a:tailEnd/>
          </a:ln>
        </p:spPr>
        <p:txBody>
          <a:bodyPr wrap="square">
            <a:spAutoFit/>
          </a:bodyPr>
          <a:lstStyle/>
          <a:p>
            <a:pPr algn="ctr"/>
            <a:r>
              <a:rPr lang="it-IT" sz="3200" b="1" dirty="0" smtClean="0">
                <a:solidFill>
                  <a:schemeClr val="tx1">
                    <a:lumMod val="50000"/>
                    <a:lumOff val="50000"/>
                  </a:schemeClr>
                </a:solidFill>
                <a:latin typeface="Arial Black" pitchFamily="34" charset="0"/>
              </a:rPr>
              <a:t>Strade a carreggiate separate</a:t>
            </a:r>
            <a:endParaRPr lang="it-IT" sz="3200" b="1" dirty="0">
              <a:solidFill>
                <a:schemeClr val="tx1">
                  <a:lumMod val="50000"/>
                  <a:lumOff val="50000"/>
                </a:schemeClr>
              </a:solidFill>
              <a:latin typeface="Arial Black" pitchFamily="34" charset="0"/>
            </a:endParaRPr>
          </a:p>
          <a:p>
            <a:pPr algn="ctr"/>
            <a:endParaRPr lang="it-IT" sz="2800" b="1" dirty="0">
              <a:solidFill>
                <a:schemeClr val="tx1">
                  <a:lumMod val="50000"/>
                  <a:lumOff val="50000"/>
                </a:schemeClr>
              </a:solidFill>
              <a:latin typeface="Arial Black" pitchFamily="34" charset="0"/>
            </a:endParaRPr>
          </a:p>
          <a:p>
            <a:pPr algn="ct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pic>
        <p:nvPicPr>
          <p:cNvPr id="97284" name="Picture 4" descr="http://upload.wikimedia.org/wikipedia/commons/thumb/2/2c/Autostrada_A14.jpg/200px-Autostrada_A14.jpg">
            <a:hlinkClick r:id="rId2"/>
          </p:cNvPr>
          <p:cNvPicPr>
            <a:picLocks noChangeAspect="1" noChangeArrowheads="1"/>
          </p:cNvPicPr>
          <p:nvPr/>
        </p:nvPicPr>
        <p:blipFill>
          <a:blip r:embed="rId3"/>
          <a:srcRect/>
          <a:stretch>
            <a:fillRect/>
          </a:stretch>
        </p:blipFill>
        <p:spPr bwMode="auto">
          <a:xfrm>
            <a:off x="5715008" y="1428736"/>
            <a:ext cx="3214710" cy="4071966"/>
          </a:xfrm>
          <a:prstGeom prst="rect">
            <a:avLst/>
          </a:prstGeom>
          <a:noFill/>
        </p:spPr>
      </p:pic>
      <p:sp>
        <p:nvSpPr>
          <p:cNvPr id="12" name="Rettangolo 11"/>
          <p:cNvSpPr/>
          <p:nvPr/>
        </p:nvSpPr>
        <p:spPr>
          <a:xfrm>
            <a:off x="285720" y="1357298"/>
            <a:ext cx="5357850" cy="4401205"/>
          </a:xfrm>
          <a:prstGeom prst="rect">
            <a:avLst/>
          </a:prstGeom>
        </p:spPr>
        <p:txBody>
          <a:bodyPr wrap="square">
            <a:spAutoFit/>
          </a:bodyPr>
          <a:lstStyle/>
          <a:p>
            <a:pPr algn="ctr"/>
            <a:r>
              <a:rPr lang="it-IT" sz="2800" dirty="0" smtClean="0">
                <a:latin typeface="Arial Black" pitchFamily="34" charset="0"/>
              </a:rPr>
              <a:t>Se una carreggiata è a due o più corsie per senso di marcia, </a:t>
            </a:r>
            <a:br>
              <a:rPr lang="it-IT" sz="2800" dirty="0" smtClean="0">
                <a:latin typeface="Arial Black" pitchFamily="34" charset="0"/>
              </a:rPr>
            </a:br>
            <a:r>
              <a:rPr lang="it-IT" sz="2800" dirty="0" smtClean="0">
                <a:latin typeface="Arial Black" pitchFamily="34" charset="0"/>
              </a:rPr>
              <a:t>si deve percorrere (sempre salvo diversa segnalazione) la corsia più libera a destra, mentre la corsia (o le corsie) di sinistra sono riservate al sorpasso.</a:t>
            </a:r>
            <a:endParaRPr lang="it-IT" sz="2800" dirty="0">
              <a:latin typeface="Arial Black" pitchFamily="34"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CasellaDiTesto 3"/>
          <p:cNvSpPr txBox="1">
            <a:spLocks noChangeArrowheads="1"/>
          </p:cNvSpPr>
          <p:nvPr/>
        </p:nvSpPr>
        <p:spPr bwMode="auto">
          <a:xfrm>
            <a:off x="0" y="571480"/>
            <a:ext cx="9144000" cy="2492990"/>
          </a:xfrm>
          <a:prstGeom prst="rect">
            <a:avLst/>
          </a:prstGeom>
          <a:noFill/>
          <a:ln w="9525">
            <a:noFill/>
            <a:miter lim="800000"/>
            <a:headEnd/>
            <a:tailEnd/>
          </a:ln>
        </p:spPr>
        <p:txBody>
          <a:bodyPr wrap="square">
            <a:spAutoFit/>
          </a:bodyPr>
          <a:lstStyle/>
          <a:p>
            <a:pPr algn="ctr"/>
            <a:r>
              <a:rPr lang="it-IT" sz="3200" b="1" dirty="0" smtClean="0">
                <a:solidFill>
                  <a:schemeClr val="tx1">
                    <a:lumMod val="50000"/>
                    <a:lumOff val="50000"/>
                  </a:schemeClr>
                </a:solidFill>
                <a:latin typeface="Arial Black" pitchFamily="34" charset="0"/>
              </a:rPr>
              <a:t>Circolazione nei centri abitati</a:t>
            </a:r>
            <a:endParaRPr lang="it-IT" sz="3200" b="1" dirty="0">
              <a:solidFill>
                <a:schemeClr val="tx1">
                  <a:lumMod val="50000"/>
                  <a:lumOff val="50000"/>
                </a:schemeClr>
              </a:solidFill>
              <a:latin typeface="Arial Black" pitchFamily="34" charset="0"/>
            </a:endParaRPr>
          </a:p>
          <a:p>
            <a:pPr algn="ctr"/>
            <a:endParaRPr lang="it-IT" sz="2800" b="1" dirty="0">
              <a:solidFill>
                <a:srgbClr val="0000CC"/>
              </a:solidFill>
              <a:latin typeface="Arial Black" pitchFamily="34" charset="0"/>
            </a:endParaRPr>
          </a:p>
          <a:p>
            <a:pPr algn="ct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pic>
        <p:nvPicPr>
          <p:cNvPr id="98306" name="Picture 2" descr="http://upload.wikimedia.org/wikipedia/commons/thumb/3/35/APS_03_Eremitani_070329.jpg/200px-APS_03_Eremitani_070329.jpg">
            <a:hlinkClick r:id="rId2"/>
          </p:cNvPr>
          <p:cNvPicPr>
            <a:picLocks noChangeAspect="1" noChangeArrowheads="1"/>
          </p:cNvPicPr>
          <p:nvPr/>
        </p:nvPicPr>
        <p:blipFill>
          <a:blip r:embed="rId3"/>
          <a:srcRect/>
          <a:stretch>
            <a:fillRect/>
          </a:stretch>
        </p:blipFill>
        <p:spPr bwMode="auto">
          <a:xfrm>
            <a:off x="285720" y="1714488"/>
            <a:ext cx="1643074" cy="1684805"/>
          </a:xfrm>
          <a:prstGeom prst="rect">
            <a:avLst/>
          </a:prstGeom>
          <a:noFill/>
        </p:spPr>
      </p:pic>
      <p:sp>
        <p:nvSpPr>
          <p:cNvPr id="98307" name="Rectangle 3"/>
          <p:cNvSpPr>
            <a:spLocks noChangeArrowheads="1"/>
          </p:cNvSpPr>
          <p:nvPr/>
        </p:nvSpPr>
        <p:spPr bwMode="auto">
          <a:xfrm>
            <a:off x="2071670" y="1285860"/>
            <a:ext cx="692948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L’art. 143 C.d.S. prevede che all’interno dei centri abitati (salvo diversa segnalazione) quando una carreggiata è a due o più corsie per senso di marcia, si deve percorrere la corsia libera più a destra ed i conducenti, qualunque sia l’intensità del traffico, possono </a:t>
            </a:r>
            <a:r>
              <a:rPr kumimoji="0" lang="it-IT" sz="2000"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«impegnare la corsia più opportuna in relazione alla direzione che essi intendono prendere alla successiva intersezione; i conducenti stessi non possono, peraltro, cambiare corsia se non per predisporsi a svoltare a destra o a sinistra, o per fermarsi, in conformità delle norme che regolano queste manovre, ovvero per effettuare la manovra di sorpasso che in tale ipotesi è consentita anche a destra»</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endParaRPr kumimoji="0" lang="it-IT" sz="20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98309" name="Picture 5" descr="Miniatura della versione delle 12:32, 19 nov 2006">
            <a:hlinkClick r:id="rId4"/>
          </p:cNvPr>
          <p:cNvPicPr>
            <a:picLocks noChangeAspect="1" noChangeArrowheads="1"/>
          </p:cNvPicPr>
          <p:nvPr/>
        </p:nvPicPr>
        <p:blipFill>
          <a:blip r:embed="rId5"/>
          <a:srcRect/>
          <a:stretch>
            <a:fillRect/>
          </a:stretch>
        </p:blipFill>
        <p:spPr bwMode="auto">
          <a:xfrm>
            <a:off x="285720" y="3571876"/>
            <a:ext cx="1643073" cy="1643074"/>
          </a:xfrm>
          <a:prstGeom prst="rect">
            <a:avLst/>
          </a:prstGeom>
          <a:noFill/>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sellaDiTesto 3"/>
          <p:cNvSpPr txBox="1">
            <a:spLocks noChangeArrowheads="1"/>
          </p:cNvSpPr>
          <p:nvPr/>
        </p:nvSpPr>
        <p:spPr bwMode="auto">
          <a:xfrm>
            <a:off x="285720" y="571480"/>
            <a:ext cx="8569325" cy="2554545"/>
          </a:xfrm>
          <a:prstGeom prst="rect">
            <a:avLst/>
          </a:prstGeom>
          <a:noFill/>
          <a:ln w="9525">
            <a:noFill/>
            <a:miter lim="800000"/>
            <a:headEnd/>
            <a:tailEnd/>
          </a:ln>
        </p:spPr>
        <p:txBody>
          <a:bodyPr>
            <a:spAutoFit/>
          </a:bodyPr>
          <a:lstStyle/>
          <a:p>
            <a:pPr algn="ctr"/>
            <a:r>
              <a:rPr lang="it-IT" sz="3200" b="1" dirty="0">
                <a:solidFill>
                  <a:schemeClr val="tx1">
                    <a:lumMod val="50000"/>
                    <a:lumOff val="50000"/>
                  </a:schemeClr>
                </a:solidFill>
                <a:latin typeface="Arial Black" pitchFamily="34" charset="0"/>
              </a:rPr>
              <a:t>La circolazione per file parallele</a:t>
            </a:r>
          </a:p>
          <a:p>
            <a:pPr algn="ctr"/>
            <a:endParaRPr lang="it-IT" sz="3200" b="1" dirty="0">
              <a:solidFill>
                <a:srgbClr val="0000CC"/>
              </a:solidFill>
              <a:latin typeface="Arial Black" pitchFamily="34" charset="0"/>
            </a:endParaRPr>
          </a:p>
          <a:p>
            <a:pPr algn="ct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pic>
        <p:nvPicPr>
          <p:cNvPr id="45060" name="Picture 4" descr="File: 401 ampia point.jpg">
            <a:hlinkClick r:id="rId2"/>
          </p:cNvPr>
          <p:cNvPicPr>
            <a:picLocks noChangeAspect="1" noChangeArrowheads="1"/>
          </p:cNvPicPr>
          <p:nvPr/>
        </p:nvPicPr>
        <p:blipFill>
          <a:blip r:embed="rId3"/>
          <a:srcRect/>
          <a:stretch>
            <a:fillRect/>
          </a:stretch>
        </p:blipFill>
        <p:spPr bwMode="auto">
          <a:xfrm>
            <a:off x="2715182" y="4001350"/>
            <a:ext cx="3945050" cy="1860532"/>
          </a:xfrm>
          <a:prstGeom prst="rect">
            <a:avLst/>
          </a:prstGeom>
          <a:noFill/>
        </p:spPr>
      </p:pic>
      <p:sp>
        <p:nvSpPr>
          <p:cNvPr id="9" name="Rettangolo 8"/>
          <p:cNvSpPr/>
          <p:nvPr/>
        </p:nvSpPr>
        <p:spPr>
          <a:xfrm>
            <a:off x="285720" y="1214422"/>
            <a:ext cx="8501122" cy="2800767"/>
          </a:xfrm>
          <a:prstGeom prst="rect">
            <a:avLst/>
          </a:prstGeom>
        </p:spPr>
        <p:txBody>
          <a:bodyPr wrap="square">
            <a:spAutoFit/>
          </a:bodyPr>
          <a:lstStyle/>
          <a:p>
            <a:pPr algn="ctr"/>
            <a:r>
              <a:rPr lang="it-IT" sz="2200" dirty="0" smtClean="0">
                <a:latin typeface="Arial Black" pitchFamily="34" charset="0"/>
              </a:rPr>
              <a:t>L’</a:t>
            </a:r>
            <a:r>
              <a:rPr lang="it-IT" sz="2200" dirty="0" smtClean="0">
                <a:solidFill>
                  <a:srgbClr val="FF0000"/>
                </a:solidFill>
                <a:latin typeface="Arial Black" pitchFamily="34" charset="0"/>
              </a:rPr>
              <a:t>art. 144 C.d.S. </a:t>
            </a:r>
            <a:r>
              <a:rPr lang="it-IT" sz="2200" dirty="0" smtClean="0">
                <a:latin typeface="Arial Black" pitchFamily="34" charset="0"/>
              </a:rPr>
              <a:t>stabilisce che la circolazione per file parallele è ammessa nelle carreggiate che abbiano almeno due corsie per ogni senso di marcia, quando la densità del traffico è tale che i veicoli occupano tutta la parte della carreggiata riservata al loro senso di marcia e si muovono ad una velocità condizionata da quella dei veicoli che precedono, ovvero in tutti i casi in cui gli agenti del traffico la autorizzino.</a:t>
            </a:r>
            <a:endParaRPr lang="it-IT" sz="2200" dirty="0">
              <a:latin typeface="Arial Black" pitchFamily="34"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sellaDiTesto 3"/>
          <p:cNvSpPr txBox="1">
            <a:spLocks noChangeArrowheads="1"/>
          </p:cNvSpPr>
          <p:nvPr/>
        </p:nvSpPr>
        <p:spPr bwMode="auto">
          <a:xfrm>
            <a:off x="357158" y="571480"/>
            <a:ext cx="8569325" cy="2554545"/>
          </a:xfrm>
          <a:prstGeom prst="rect">
            <a:avLst/>
          </a:prstGeom>
          <a:noFill/>
          <a:ln w="9525">
            <a:noFill/>
            <a:miter lim="800000"/>
            <a:headEnd/>
            <a:tailEnd/>
          </a:ln>
        </p:spPr>
        <p:txBody>
          <a:bodyPr>
            <a:spAutoFit/>
          </a:bodyPr>
          <a:lstStyle/>
          <a:p>
            <a:pPr algn="ctr"/>
            <a:r>
              <a:rPr lang="it-IT" sz="3200" b="1" dirty="0">
                <a:solidFill>
                  <a:schemeClr val="tx1">
                    <a:lumMod val="50000"/>
                    <a:lumOff val="50000"/>
                  </a:schemeClr>
                </a:solidFill>
                <a:latin typeface="Arial Black" pitchFamily="34" charset="0"/>
              </a:rPr>
              <a:t>La circolazione per file parallele</a:t>
            </a:r>
          </a:p>
          <a:p>
            <a:pPr algn="ctr"/>
            <a:endParaRPr lang="it-IT" sz="3200" b="1" dirty="0">
              <a:solidFill>
                <a:srgbClr val="0000CC"/>
              </a:solidFill>
              <a:latin typeface="Arial Black" pitchFamily="34" charset="0"/>
            </a:endParaRPr>
          </a:p>
          <a:p>
            <a:pPr algn="ct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pic>
        <p:nvPicPr>
          <p:cNvPr id="100354" name="Picture 2" descr="http://upload.wikimedia.org/wikipedia/en/thumb/e/e8/Montagueexpressway.jpg/250px-Montagueexpressway.jpg">
            <a:hlinkClick r:id="rId2"/>
          </p:cNvPr>
          <p:cNvPicPr>
            <a:picLocks noChangeAspect="1" noChangeArrowheads="1"/>
          </p:cNvPicPr>
          <p:nvPr/>
        </p:nvPicPr>
        <p:blipFill>
          <a:blip r:embed="rId3"/>
          <a:srcRect/>
          <a:stretch>
            <a:fillRect/>
          </a:stretch>
        </p:blipFill>
        <p:spPr bwMode="auto">
          <a:xfrm>
            <a:off x="500034" y="1857364"/>
            <a:ext cx="3000396" cy="3357586"/>
          </a:xfrm>
          <a:prstGeom prst="rect">
            <a:avLst/>
          </a:prstGeom>
          <a:noFill/>
        </p:spPr>
      </p:pic>
      <p:sp>
        <p:nvSpPr>
          <p:cNvPr id="10" name="Rettangolo 9"/>
          <p:cNvSpPr/>
          <p:nvPr/>
        </p:nvSpPr>
        <p:spPr>
          <a:xfrm>
            <a:off x="3643306" y="1643050"/>
            <a:ext cx="5072098" cy="3785652"/>
          </a:xfrm>
          <a:prstGeom prst="rect">
            <a:avLst/>
          </a:prstGeom>
        </p:spPr>
        <p:txBody>
          <a:bodyPr wrap="square">
            <a:spAutoFit/>
          </a:bodyPr>
          <a:lstStyle/>
          <a:p>
            <a:pPr algn="ctr"/>
            <a:r>
              <a:rPr lang="it-IT" sz="2400" dirty="0" smtClean="0">
                <a:latin typeface="Arial Black" pitchFamily="34" charset="0"/>
              </a:rPr>
              <a:t>Questa particolare forma di circolazione è ammessa, altresì, lungo il tronco stradale adducente ad una intersezione controllata da segnali luminosi o manuali ed in tal caso, al segnale di via libera, deve continuare anche nell’area di manovra dell’intersezione stessa.</a:t>
            </a:r>
            <a:endParaRPr lang="it-IT" sz="2400" dirty="0">
              <a:latin typeface="Arial Black" pitchFamily="34"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asellaDiTesto 3"/>
          <p:cNvSpPr txBox="1">
            <a:spLocks noChangeArrowheads="1"/>
          </p:cNvSpPr>
          <p:nvPr/>
        </p:nvSpPr>
        <p:spPr bwMode="auto">
          <a:xfrm>
            <a:off x="971550" y="1341438"/>
            <a:ext cx="7488238" cy="584775"/>
          </a:xfrm>
          <a:prstGeom prst="rect">
            <a:avLst/>
          </a:prstGeom>
          <a:noFill/>
          <a:ln w="9525">
            <a:noFill/>
            <a:miter lim="800000"/>
            <a:headEnd/>
            <a:tailEnd/>
          </a:ln>
        </p:spPr>
        <p:txBody>
          <a:bodyPr>
            <a:spAutoFit/>
          </a:bodyPr>
          <a:lstStyle/>
          <a:p>
            <a:pPr algn="ctr"/>
            <a:r>
              <a:rPr lang="it-IT" sz="3200" b="1" dirty="0" smtClean="0">
                <a:solidFill>
                  <a:srgbClr val="FF0000"/>
                </a:solidFill>
                <a:latin typeface="Arial Black" pitchFamily="34" charset="0"/>
              </a:rPr>
              <a:t> </a:t>
            </a:r>
            <a:endParaRPr lang="it-IT" sz="3200" b="1" dirty="0">
              <a:solidFill>
                <a:srgbClr val="FF0000"/>
              </a:solidFill>
              <a:latin typeface="Arial Black" pitchFamily="34" charset="0"/>
            </a:endParaRPr>
          </a:p>
        </p:txBody>
      </p:sp>
      <p:sp>
        <p:nvSpPr>
          <p:cNvPr id="25605" name="CasellaDiTesto 7"/>
          <p:cNvSpPr txBox="1">
            <a:spLocks noChangeArrowheads="1"/>
          </p:cNvSpPr>
          <p:nvPr/>
        </p:nvSpPr>
        <p:spPr bwMode="auto">
          <a:xfrm>
            <a:off x="1000100" y="500042"/>
            <a:ext cx="7345363" cy="646113"/>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La corsia di emergenza</a:t>
            </a:r>
          </a:p>
        </p:txBody>
      </p:sp>
      <p:pic>
        <p:nvPicPr>
          <p:cNvPr id="25606" name="Picture 8" descr="http://www.icfelino.it/temporanei/Patentino/corsia%20di%20emergenza.JPG"/>
          <p:cNvPicPr>
            <a:picLocks noChangeAspect="1" noChangeArrowheads="1"/>
          </p:cNvPicPr>
          <p:nvPr/>
        </p:nvPicPr>
        <p:blipFill>
          <a:blip r:embed="rId2"/>
          <a:srcRect/>
          <a:stretch>
            <a:fillRect/>
          </a:stretch>
        </p:blipFill>
        <p:spPr bwMode="auto">
          <a:xfrm>
            <a:off x="428596" y="1428736"/>
            <a:ext cx="3371850" cy="3857652"/>
          </a:xfrm>
          <a:prstGeom prst="rect">
            <a:avLst/>
          </a:prstGeom>
          <a:noFill/>
          <a:ln w="9525">
            <a:noFill/>
            <a:miter lim="800000"/>
            <a:headEnd/>
            <a:tailEnd/>
          </a:ln>
        </p:spPr>
      </p:pic>
      <p:sp>
        <p:nvSpPr>
          <p:cNvPr id="8" name="Rettangolo 7"/>
          <p:cNvSpPr/>
          <p:nvPr/>
        </p:nvSpPr>
        <p:spPr>
          <a:xfrm>
            <a:off x="3929058" y="1357298"/>
            <a:ext cx="4929222" cy="4093428"/>
          </a:xfrm>
          <a:prstGeom prst="rect">
            <a:avLst/>
          </a:prstGeom>
        </p:spPr>
        <p:txBody>
          <a:bodyPr wrap="square">
            <a:spAutoFit/>
          </a:bodyPr>
          <a:lstStyle/>
          <a:p>
            <a:pPr algn="ctr"/>
            <a:r>
              <a:rPr lang="it-IT" sz="2600" b="1" dirty="0" smtClean="0">
                <a:latin typeface="Arial Black" pitchFamily="34" charset="0"/>
              </a:rPr>
              <a:t>La corsia di emergenza, secondo la definizione riportata al n. 7, del comma 1, dell'art. 3 del nuovo </a:t>
            </a:r>
            <a:r>
              <a:rPr lang="it-IT" sz="2600" b="1" dirty="0" smtClean="0">
                <a:latin typeface="Arial Black" pitchFamily="34" charset="0"/>
                <a:hlinkClick r:id="rId3" action="ppaction://hlinkfile" tooltip="Codice della strada"/>
              </a:rPr>
              <a:t>Codice della Strada</a:t>
            </a:r>
            <a:r>
              <a:rPr lang="it-IT" sz="2600" b="1" dirty="0" smtClean="0">
                <a:latin typeface="Arial Black" pitchFamily="34" charset="0"/>
              </a:rPr>
              <a:t>, è </a:t>
            </a:r>
            <a:r>
              <a:rPr lang="it-IT" sz="2600" b="1" i="1" dirty="0" smtClean="0"/>
              <a:t>“la parte di strada adiacente alla carreggiata, destinata alle soste di emergenza ed al transito dei veicoli di soccorso”.</a:t>
            </a:r>
            <a:endParaRPr lang="it-IT" sz="2600" b="1" dirty="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asellaDiTesto 3"/>
          <p:cNvSpPr txBox="1">
            <a:spLocks noChangeArrowheads="1"/>
          </p:cNvSpPr>
          <p:nvPr/>
        </p:nvSpPr>
        <p:spPr bwMode="auto">
          <a:xfrm>
            <a:off x="971550" y="1341438"/>
            <a:ext cx="7488238" cy="584775"/>
          </a:xfrm>
          <a:prstGeom prst="rect">
            <a:avLst/>
          </a:prstGeom>
          <a:noFill/>
          <a:ln w="9525">
            <a:noFill/>
            <a:miter lim="800000"/>
            <a:headEnd/>
            <a:tailEnd/>
          </a:ln>
        </p:spPr>
        <p:txBody>
          <a:bodyPr>
            <a:spAutoFit/>
          </a:bodyPr>
          <a:lstStyle/>
          <a:p>
            <a:pPr algn="ctr"/>
            <a:r>
              <a:rPr lang="it-IT" sz="3200" b="1" dirty="0" smtClean="0">
                <a:solidFill>
                  <a:srgbClr val="FF0000"/>
                </a:solidFill>
                <a:latin typeface="Arial Black" pitchFamily="34" charset="0"/>
              </a:rPr>
              <a:t> </a:t>
            </a:r>
            <a:endParaRPr lang="it-IT" sz="3200" b="1" dirty="0">
              <a:solidFill>
                <a:srgbClr val="FF0000"/>
              </a:solidFill>
              <a:latin typeface="Arial Black" pitchFamily="34" charset="0"/>
            </a:endParaRPr>
          </a:p>
        </p:txBody>
      </p:sp>
      <p:sp>
        <p:nvSpPr>
          <p:cNvPr id="25605" name="CasellaDiTesto 7"/>
          <p:cNvSpPr txBox="1">
            <a:spLocks noChangeArrowheads="1"/>
          </p:cNvSpPr>
          <p:nvPr/>
        </p:nvSpPr>
        <p:spPr bwMode="auto">
          <a:xfrm>
            <a:off x="1000100" y="500042"/>
            <a:ext cx="7345363" cy="646113"/>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La corsia di emergenza</a:t>
            </a:r>
          </a:p>
        </p:txBody>
      </p:sp>
      <p:sp>
        <p:nvSpPr>
          <p:cNvPr id="101378" name="AutoShape 2" descr="data:image/jpg;base64,/9j/4AAQSkZJRgABAQAAAQABAAD/2wBDAAkGBwgHBgkIBwgKCgkLDRYPDQwMDRsUFRAWIB0iIiAdHx8kKDQsJCYxJx8fLT0tMTU3Ojo6Iys/RD84QzQ5Ojf/2wBDAQoKCg0MDRoPDxo3JR8lNzc3Nzc3Nzc3Nzc3Nzc3Nzc3Nzc3Nzc3Nzc3Nzc3Nzc3Nzc3Nzc3Nzc3Nzc3Nzc3Nzf/wAARCABOAGgDASIAAhEBAxEB/8QAGwAAAQUBAQAAAAAAAAAAAAAAAgABAwQGBQf/xAAyEAACAQMCBAQEBQUBAAAAAAABAgMABBEFIQYSMUETUWFxFCIygSORobHRQkNiweHw/8QAGAEBAQEBAQAAAAAAAAAAAAAAAAECAwT/xAAdEQADAQEAAwEBAAAAAAAAAAAAARECIQMSMUFR/9oADAMBAAIRAxEAPwD0fNPmhqNbiJpmhVwZFUMyjsDnH7VaSE+aWaHNLNBAs09DmlmqAqVAGU7hh+dLmB6EH71SBGkabNMaUg9CTSpjVAiaVCTSqgwnF+u6na3lzFayuYFjBAjGDk+o7VirfXr6yuJ3guilw0YdmXYsuM4Pn7V6FcWOlRHDRqA25HO3+qhm0HQo7Od4rKMloSpPiNuAu3U+grzzp29mlC3wFqbXOjotzO0tw8jtksTtsT16DetRznzrzGwWPSw72zTxFIysfhguQ2NsDv0xvtXoQuEJ2YDO+K2c2y5znzqK7kHwswJGPDb6jt0PWqdxqFvbY+InSPm6czYzVaa/huLaU29xGQFILZyBVoQ3CQ4XGiXHx8lk8wbE/wASFBxyjGAdwMdMd/Wo+Dfh0spxaPzQmRShIIYDkXAP2xXn92kHxc6SwGaYTFWk8Q5b16VsOHtRtdPtfCuLpY4ztGrjoAOmcdh50W0+GnmVmwD0ixrhTcRWMEksckh50OMDcE+/bpVXUeLLOzWIqpmMgyFRgSBjOTVzvOnEc9XKrNMXoDIvdh+dYufjyJEYrZOSBvzNjH6VhdZ1Nbm/nuVBJmcuANwM79aum18NeJZ3a5D2xpkAzzD7GlXn3Al9yaOyurkmc/NgY3x60q2vWdZz1U+GNk1XiTxmHj3OQcZRcjb2FSxzcTyxrzzXEcJ2yzcufTBqrBpOsSzKTeNImclVncZHv2q5Jot/yyfiushQCPnuWkAORnO221cIzumr0v8ADev3mn6rHLcyeJArOjK5wQMEA5x7fnR61fW9/qk92b5sSNsMjGBsMbeQrnx6HcSSFri8RVwRyR5J375/90FX7fRrdN3t42z9R6Z9d/4qmBptbiHhNJctIYwFjXkO4GC242zj2qWy1y1htzG0kvIyq0wVGzzZyNuh6Z28qnt9KgQsYbZCpyWXBYZpTaXHd2zW+BChAHMq4Iwe3Wo1VDeXGVpNasZJjN8VJyM2WyW2GOmMdScfl7Ul1a1lMLxSzgxn5CwYgEjfZj0xRR8PWUMYWQxnlGASgJPqahtuH9PhkZlEkxbs4HKPYYqzqv4X244Be6nEpmuIWZ7tVP8AQAGUjDfpg/aoYtavpr2XUobR/wAaPkXClgpGBkN57eXnXWg0W0jlSZY1jZAcFQO4xv5/eupBZRW1r8RKVtrQdHK/WfJF7n9PWs6x427Dm6+v6cZL3W73S5YZrBJJXk+mTJDY67d8nfyrhXF3dW4aB7KdJFJH4K/Kpyc8vkK0Op62y80ViQsZGC+SXYepxt7D9a4PiEkk71rn4V9JtP1S7meAyRDxLVAQGTLZHVvU7Db96VVIpXF2PCwJD9BI79v4+9Kp84Vv2dZqkjkkXK+K48wuB+dABvhYsn/LemkuFzmRi582Oaia+2wgzVIXYlP90HHYKQP9U8ngA5bC+gJP7mud4s0h64HpRrCTuxoC2bqNRyxrmhMs8nflHpQqiqOm1Fz7hUBZjsABkmgCWIDdzn3NT26PPKIbaNpJD0VRVhdNFvB8Vq8ot4O0YYc7elcrUOJikTWujxm0tz9TZ/Ef3Papf4DqXc1hoqk3zpdX39NsjfJGf8z39qy2ravc6jOZrmQs2MKOgUeQHYVC2rXqxCJJisY6KFH8Vz2kLEk9fagDLknrThsCoeakWJGe3nVAE7fNkHftSqOU70qA0qQMx+berMcAHajGBSMmB0oCRVA3JpGRVz0qv4pZgq9WOBmthpPDUEHLNfETy9eTHyL/AD9/yqNwHD0/TLrUcMMRQH+4+2fYd6sXup6dw+rQ2IFxe4w0mQeX3Pb2Fc/iXimWZ5LPT0a3hQlGfPztj9hWSdyetTr+gu6jqdzfzGW6laRu2egHkB2qizE9qiZzQ87ZG+1aBJueowvnio3OT/ykXY4GdqAnegDpi2KEnamJ2qACVvSlQSHelQH/2Q==">
            <a:hlinkClick r:id="rId2"/>
          </p:cNvPr>
          <p:cNvSpPr>
            <a:spLocks noChangeAspect="1" noChangeArrowheads="1"/>
          </p:cNvSpPr>
          <p:nvPr/>
        </p:nvSpPr>
        <p:spPr bwMode="auto">
          <a:xfrm>
            <a:off x="77788" y="-350838"/>
            <a:ext cx="990600" cy="7429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1380" name="AutoShape 4" descr="data:image/jpg;base64,/9j/4AAQSkZJRgABAQAAAQABAAD/2wBDAAkGBwgHBgkIBwgKCgkLDRYPDQwMDRsUFRAWIB0iIiAdHx8kKDQsJCYxJx8fLT0tMTU3Ojo6Iys/RD84QzQ5Ojf/2wBDAQoKCg0MDRoPDxo3JR8lNzc3Nzc3Nzc3Nzc3Nzc3Nzc3Nzc3Nzc3Nzc3Nzc3Nzc3Nzc3Nzc3Nzc3Nzc3Nzc3Nzf/wAARCABOAGgDASIAAhEBAxEB/8QAGwAAAQUBAQAAAAAAAAAAAAAAAgABAwQGBQf/xAAyEAACAQMCBAQEBQUBAAAAAAABAgMABBEFIQYSMUETUWFxFCIygSORobHRQkNiweHw/8QAGAEBAQEBAQAAAAAAAAAAAAAAAAECAwT/xAAdEQADAQEAAwEBAAAAAAAAAAAAARECIQMSMUFR/9oADAMBAAIRAxEAPwD0fNPmhqNbiJpmhVwZFUMyjsDnH7VaSE+aWaHNLNBAs09DmlmqAqVAGU7hh+dLmB6EH71SBGkabNMaUg9CTSpjVAiaVCTSqgwnF+u6na3lzFayuYFjBAjGDk+o7VirfXr6yuJ3guilw0YdmXYsuM4Pn7V6FcWOlRHDRqA25HO3+qhm0HQo7Od4rKMloSpPiNuAu3U+grzzp29mlC3wFqbXOjotzO0tw8jtksTtsT16DetRznzrzGwWPSw72zTxFIysfhguQ2NsDv0xvtXoQuEJ2YDO+K2c2y5znzqK7kHwswJGPDb6jt0PWqdxqFvbY+InSPm6czYzVaa/huLaU29xGQFILZyBVoQ3CQ4XGiXHx8lk8wbE/wASFBxyjGAdwMdMd/Wo+Dfh0spxaPzQmRShIIYDkXAP2xXn92kHxc6SwGaYTFWk8Q5b16VsOHtRtdPtfCuLpY4ztGrjoAOmcdh50W0+GnmVmwD0ixrhTcRWMEksckh50OMDcE+/bpVXUeLLOzWIqpmMgyFRgSBjOTVzvOnEc9XKrNMXoDIvdh+dYufjyJEYrZOSBvzNjH6VhdZ1Nbm/nuVBJmcuANwM79aum18NeJZ3a5D2xpkAzzD7GlXn3Al9yaOyurkmc/NgY3x60q2vWdZz1U+GNk1XiTxmHj3OQcZRcjb2FSxzcTyxrzzXEcJ2yzcufTBqrBpOsSzKTeNImclVncZHv2q5Jot/yyfiushQCPnuWkAORnO221cIzumr0v8ADev3mn6rHLcyeJArOjK5wQMEA5x7fnR61fW9/qk92b5sSNsMjGBsMbeQrnx6HcSSFri8RVwRyR5J375/90FX7fRrdN3t42z9R6Z9d/4qmBptbiHhNJctIYwFjXkO4GC242zj2qWy1y1htzG0kvIyq0wVGzzZyNuh6Z28qnt9KgQsYbZCpyWXBYZpTaXHd2zW+BChAHMq4Iwe3Wo1VDeXGVpNasZJjN8VJyM2WyW2GOmMdScfl7Ul1a1lMLxSzgxn5CwYgEjfZj0xRR8PWUMYWQxnlGASgJPqahtuH9PhkZlEkxbs4HKPYYqzqv4X244Be6nEpmuIWZ7tVP8AQAGUjDfpg/aoYtavpr2XUobR/wAaPkXClgpGBkN57eXnXWg0W0jlSZY1jZAcFQO4xv5/eupBZRW1r8RKVtrQdHK/WfJF7n9PWs6x427Dm6+v6cZL3W73S5YZrBJJXk+mTJDY67d8nfyrhXF3dW4aB7KdJFJH4K/Kpyc8vkK0Op62y80ViQsZGC+SXYepxt7D9a4PiEkk71rn4V9JtP1S7meAyRDxLVAQGTLZHVvU7Db96VVIpXF2PCwJD9BI79v4+9Kp84Vv2dZqkjkkXK+K48wuB+dABvhYsn/LemkuFzmRi582Oaia+2wgzVIXYlP90HHYKQP9U8ngA5bC+gJP7mud4s0h64HpRrCTuxoC2bqNRyxrmhMs8nflHpQqiqOm1Fz7hUBZjsABkmgCWIDdzn3NT26PPKIbaNpJD0VRVhdNFvB8Vq8ot4O0YYc7elcrUOJikTWujxm0tz9TZ/Ef3Papf4DqXc1hoqk3zpdX39NsjfJGf8z39qy2ravc6jOZrmQs2MKOgUeQHYVC2rXqxCJJisY6KFH8Vz2kLEk9fagDLknrThsCoeakWJGe3nVAE7fNkHftSqOU70qA0qQMx+berMcAHajGBSMmB0oCRVA3JpGRVz0qv4pZgq9WOBmthpPDUEHLNfETy9eTHyL/AD9/yqNwHD0/TLrUcMMRQH+4+2fYd6sXup6dw+rQ2IFxe4w0mQeX3Pb2Fc/iXimWZ5LPT0a3hQlGfPztj9hWSdyetTr+gu6jqdzfzGW6laRu2egHkB2qizE9qiZzQ87ZG+1aBJueowvnio3OT/ykXY4GdqAnegDpi2KEnamJ2qACVvSlQSHelQH/2Q==">
            <a:hlinkClick r:id="rId2"/>
          </p:cNvPr>
          <p:cNvSpPr>
            <a:spLocks noChangeAspect="1" noChangeArrowheads="1"/>
          </p:cNvSpPr>
          <p:nvPr/>
        </p:nvSpPr>
        <p:spPr bwMode="auto">
          <a:xfrm>
            <a:off x="77788" y="-350838"/>
            <a:ext cx="990600" cy="7429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1382" name="Picture 6" descr="http://www.bergamonews.it/immagini_articoli/200808/5_225.JPG"/>
          <p:cNvPicPr>
            <a:picLocks noChangeAspect="1" noChangeArrowheads="1"/>
          </p:cNvPicPr>
          <p:nvPr/>
        </p:nvPicPr>
        <p:blipFill>
          <a:blip r:embed="rId3"/>
          <a:srcRect/>
          <a:stretch>
            <a:fillRect/>
          </a:stretch>
        </p:blipFill>
        <p:spPr bwMode="auto">
          <a:xfrm>
            <a:off x="5143504" y="1500174"/>
            <a:ext cx="3623862" cy="3714776"/>
          </a:xfrm>
          <a:prstGeom prst="rect">
            <a:avLst/>
          </a:prstGeom>
          <a:noFill/>
        </p:spPr>
      </p:pic>
      <p:sp>
        <p:nvSpPr>
          <p:cNvPr id="12" name="Rettangolo 11"/>
          <p:cNvSpPr/>
          <p:nvPr/>
        </p:nvSpPr>
        <p:spPr>
          <a:xfrm>
            <a:off x="214282" y="1357298"/>
            <a:ext cx="4572032" cy="3908762"/>
          </a:xfrm>
          <a:prstGeom prst="rect">
            <a:avLst/>
          </a:prstGeom>
        </p:spPr>
        <p:txBody>
          <a:bodyPr wrap="square">
            <a:spAutoFit/>
          </a:bodyPr>
          <a:lstStyle/>
          <a:p>
            <a:pPr algn="ctr"/>
            <a:r>
              <a:rPr lang="it-IT" sz="2800" dirty="0" smtClean="0">
                <a:latin typeface="Arial Black" pitchFamily="34" charset="0"/>
              </a:rPr>
              <a:t>La sosta in tale corsia è consentita in casi particolari</a:t>
            </a:r>
            <a:r>
              <a:rPr lang="it-IT" sz="2400" dirty="0" smtClean="0">
                <a:latin typeface="Arial Black" pitchFamily="34" charset="0"/>
              </a:rPr>
              <a:t>, </a:t>
            </a:r>
            <a:r>
              <a:rPr lang="it-IT" sz="2000" dirty="0" smtClean="0">
                <a:solidFill>
                  <a:srgbClr val="0000CC"/>
                </a:solidFill>
                <a:latin typeface="Arial Black" pitchFamily="34" charset="0"/>
              </a:rPr>
              <a:t>ad esempio se il conducente è troppo stanco per proseguire la guida in condizioni di sicurezza o sente l’approssimarsi di un colpo di sonno o, ancora, se percepisce che le proprie condizioni di salute non gli permettono di procedere oltre</a:t>
            </a:r>
            <a:r>
              <a:rPr lang="it-IT" sz="2400" dirty="0" smtClean="0">
                <a:latin typeface="Arial Black" pitchFamily="34" charset="0"/>
              </a:rPr>
              <a:t>.</a:t>
            </a:r>
            <a:endParaRPr lang="it-IT" sz="2400" dirty="0">
              <a:latin typeface="Arial Black" pitchFamily="34" charset="0"/>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sellaDiTesto 3"/>
          <p:cNvSpPr txBox="1">
            <a:spLocks noChangeArrowheads="1"/>
          </p:cNvSpPr>
          <p:nvPr/>
        </p:nvSpPr>
        <p:spPr bwMode="auto">
          <a:xfrm>
            <a:off x="468313" y="1125538"/>
            <a:ext cx="8135937" cy="954107"/>
          </a:xfrm>
          <a:prstGeom prst="rect">
            <a:avLst/>
          </a:prstGeom>
          <a:noFill/>
          <a:ln w="9525">
            <a:noFill/>
            <a:miter lim="800000"/>
            <a:headEnd/>
            <a:tailEnd/>
          </a:ln>
        </p:spPr>
        <p:txBody>
          <a:bodyPr>
            <a:spAutoFit/>
          </a:bodyPr>
          <a:lstStyle/>
          <a:p>
            <a:pPr algn="ctr"/>
            <a:endParaRPr lang="it-IT" sz="24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sp>
        <p:nvSpPr>
          <p:cNvPr id="26629" name="CasellaDiTesto 7"/>
          <p:cNvSpPr txBox="1">
            <a:spLocks noChangeArrowheads="1"/>
          </p:cNvSpPr>
          <p:nvPr/>
        </p:nvSpPr>
        <p:spPr bwMode="auto">
          <a:xfrm>
            <a:off x="468313" y="476250"/>
            <a:ext cx="8207375" cy="646113"/>
          </a:xfrm>
          <a:prstGeom prst="rect">
            <a:avLst/>
          </a:prstGeom>
          <a:noFill/>
          <a:ln w="9525">
            <a:noFill/>
            <a:miter lim="800000"/>
            <a:headEnd/>
            <a:tailEnd/>
          </a:ln>
        </p:spPr>
        <p:txBody>
          <a:bodyPr>
            <a:spAutoFit/>
          </a:bodyPr>
          <a:lstStyle/>
          <a:p>
            <a:pPr algn="ctr"/>
            <a:r>
              <a:rPr lang="it-IT" sz="3600">
                <a:solidFill>
                  <a:schemeClr val="tx1">
                    <a:lumMod val="50000"/>
                    <a:lumOff val="50000"/>
                  </a:schemeClr>
                </a:solidFill>
                <a:latin typeface="Arial Black" pitchFamily="34" charset="0"/>
              </a:rPr>
              <a:t>L’invasione di corsia</a:t>
            </a:r>
          </a:p>
        </p:txBody>
      </p:sp>
      <p:pic>
        <p:nvPicPr>
          <p:cNvPr id="43010" name="Picture 2" descr="Scontro frontale a San Vito Fatale un'invasione di corsia"/>
          <p:cNvPicPr>
            <a:picLocks noChangeAspect="1" noChangeArrowheads="1"/>
          </p:cNvPicPr>
          <p:nvPr/>
        </p:nvPicPr>
        <p:blipFill>
          <a:blip r:embed="rId2"/>
          <a:srcRect/>
          <a:stretch>
            <a:fillRect/>
          </a:stretch>
        </p:blipFill>
        <p:spPr bwMode="auto">
          <a:xfrm>
            <a:off x="357159" y="1357298"/>
            <a:ext cx="3218148" cy="3714776"/>
          </a:xfrm>
          <a:prstGeom prst="rect">
            <a:avLst/>
          </a:prstGeom>
          <a:noFill/>
        </p:spPr>
      </p:pic>
      <p:sp>
        <p:nvSpPr>
          <p:cNvPr id="8" name="Rettangolo 7"/>
          <p:cNvSpPr/>
          <p:nvPr/>
        </p:nvSpPr>
        <p:spPr>
          <a:xfrm>
            <a:off x="3571868" y="1285860"/>
            <a:ext cx="5286412" cy="3785652"/>
          </a:xfrm>
          <a:prstGeom prst="rect">
            <a:avLst/>
          </a:prstGeom>
        </p:spPr>
        <p:txBody>
          <a:bodyPr wrap="square">
            <a:spAutoFit/>
          </a:bodyPr>
          <a:lstStyle/>
          <a:p>
            <a:pPr algn="ctr"/>
            <a:r>
              <a:rPr lang="it-IT" sz="2400" dirty="0" smtClean="0">
                <a:latin typeface="Arial Black" pitchFamily="34" charset="0"/>
              </a:rPr>
              <a:t>Qualora un conducente, per sua colpa, non si attenga a quanto prescritto dall’art. 143 C.d.S. e vada ad occupare, anche parzialmente, la corsia di marcia destinata ai veicoli procedenti in senso opposto, sarà </a:t>
            </a:r>
            <a:r>
              <a:rPr lang="it-IT" sz="2400" u="sng" dirty="0" smtClean="0">
                <a:solidFill>
                  <a:srgbClr val="FF0000"/>
                </a:solidFill>
                <a:latin typeface="Arial Black" pitchFamily="34" charset="0"/>
              </a:rPr>
              <a:t>quasi certamente</a:t>
            </a:r>
            <a:r>
              <a:rPr lang="it-IT" sz="2400" dirty="0" smtClean="0">
                <a:latin typeface="Arial Black" pitchFamily="34" charset="0"/>
              </a:rPr>
              <a:t> responsabile dell’accadimento di un sinistro</a:t>
            </a:r>
            <a:r>
              <a:rPr lang="it-IT" i="1" dirty="0" smtClean="0"/>
              <a:t>.</a:t>
            </a:r>
            <a:endParaRPr lang="it-IT"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sellaDiTesto 3"/>
          <p:cNvSpPr txBox="1">
            <a:spLocks noChangeArrowheads="1"/>
          </p:cNvSpPr>
          <p:nvPr/>
        </p:nvSpPr>
        <p:spPr bwMode="auto">
          <a:xfrm>
            <a:off x="468313" y="1125538"/>
            <a:ext cx="8135937" cy="954107"/>
          </a:xfrm>
          <a:prstGeom prst="rect">
            <a:avLst/>
          </a:prstGeom>
          <a:noFill/>
          <a:ln w="9525">
            <a:noFill/>
            <a:miter lim="800000"/>
            <a:headEnd/>
            <a:tailEnd/>
          </a:ln>
        </p:spPr>
        <p:txBody>
          <a:bodyPr>
            <a:spAutoFit/>
          </a:bodyPr>
          <a:lstStyle/>
          <a:p>
            <a:pPr algn="ctr"/>
            <a:endParaRPr lang="it-IT" sz="24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sp>
        <p:nvSpPr>
          <p:cNvPr id="26629" name="CasellaDiTesto 7"/>
          <p:cNvSpPr txBox="1">
            <a:spLocks noChangeArrowheads="1"/>
          </p:cNvSpPr>
          <p:nvPr/>
        </p:nvSpPr>
        <p:spPr bwMode="auto">
          <a:xfrm>
            <a:off x="468313" y="476250"/>
            <a:ext cx="8207375" cy="646113"/>
          </a:xfrm>
          <a:prstGeom prst="rect">
            <a:avLst/>
          </a:prstGeom>
          <a:noFill/>
          <a:ln w="9525">
            <a:noFill/>
            <a:miter lim="800000"/>
            <a:headEnd/>
            <a:tailEnd/>
          </a:ln>
        </p:spPr>
        <p:txBody>
          <a:bodyPr>
            <a:spAutoFit/>
          </a:bodyPr>
          <a:lstStyle/>
          <a:p>
            <a:pPr algn="ctr"/>
            <a:r>
              <a:rPr lang="it-IT" sz="3600">
                <a:solidFill>
                  <a:schemeClr val="tx1">
                    <a:lumMod val="50000"/>
                    <a:lumOff val="50000"/>
                  </a:schemeClr>
                </a:solidFill>
                <a:latin typeface="Arial Black" pitchFamily="34" charset="0"/>
              </a:rPr>
              <a:t>L’invasione di corsia</a:t>
            </a:r>
          </a:p>
        </p:txBody>
      </p:sp>
      <p:pic>
        <p:nvPicPr>
          <p:cNvPr id="102402" name="Picture 2" descr="http://download.kataweb.it/mediaweb/image/brand_mattinopadova/2008/11/27/1227796858294_poliziascontro1.jpg"/>
          <p:cNvPicPr>
            <a:picLocks noChangeAspect="1" noChangeArrowheads="1"/>
          </p:cNvPicPr>
          <p:nvPr/>
        </p:nvPicPr>
        <p:blipFill>
          <a:blip r:embed="rId2"/>
          <a:srcRect/>
          <a:stretch>
            <a:fillRect/>
          </a:stretch>
        </p:blipFill>
        <p:spPr bwMode="auto">
          <a:xfrm>
            <a:off x="285721" y="1285860"/>
            <a:ext cx="2857519" cy="2500330"/>
          </a:xfrm>
          <a:prstGeom prst="rect">
            <a:avLst/>
          </a:prstGeom>
          <a:noFill/>
        </p:spPr>
      </p:pic>
      <p:sp>
        <p:nvSpPr>
          <p:cNvPr id="102403" name="Rectangle 3"/>
          <p:cNvSpPr>
            <a:spLocks noChangeArrowheads="1"/>
          </p:cNvSpPr>
          <p:nvPr/>
        </p:nvSpPr>
        <p:spPr bwMode="auto">
          <a:xfrm>
            <a:off x="3143240" y="1285860"/>
            <a:ext cx="5857916"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2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Tale responsabilità, tuttavia, non esclude l’analisi del comportamento dell’altro conducente, avendo i conducenti l’obbligo di circolare non solo sulla parte destra della carreggiata, ma, più rigorosamente, sul margine destro della medesima.</a:t>
            </a:r>
            <a:endParaRPr kumimoji="0" lang="it-IT" sz="2200" b="0" u="none" strike="noStrike" cap="none" normalizeH="0" baseline="0" dirty="0" smtClean="0">
              <a:ln>
                <a:noFill/>
              </a:ln>
              <a:solidFill>
                <a:schemeClr val="tx1"/>
              </a:solidFill>
              <a:effectLst/>
              <a:latin typeface="Arial Black" pitchFamily="34" charset="0"/>
              <a:cs typeface="Arial" pitchFamily="34" charset="0"/>
            </a:endParaRPr>
          </a:p>
        </p:txBody>
      </p:sp>
      <p:sp>
        <p:nvSpPr>
          <p:cNvPr id="11" name="Freccia a destra 10"/>
          <p:cNvSpPr/>
          <p:nvPr/>
        </p:nvSpPr>
        <p:spPr>
          <a:xfrm>
            <a:off x="357158" y="4357694"/>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1357290" y="3929066"/>
            <a:ext cx="7643834" cy="1631216"/>
          </a:xfrm>
          <a:prstGeom prst="rect">
            <a:avLst/>
          </a:prstGeom>
        </p:spPr>
        <p:txBody>
          <a:bodyPr wrap="square">
            <a:spAutoFit/>
          </a:bodyPr>
          <a:lstStyle/>
          <a:p>
            <a:pPr algn="ctr"/>
            <a:r>
              <a:rPr lang="it-IT" sz="2000" dirty="0" smtClean="0">
                <a:latin typeface="Arial Black" pitchFamily="34" charset="0"/>
              </a:rPr>
              <a:t>Ai fini dell’esonero da responsabilità, è necessario che sia anche fornita la prova dell’osservanza di tale norma di comportamento, e solo in tal modo è possibile affermare che lo scontro si è verificato per l’esclusiva condotta colposa dell’altro conducente</a:t>
            </a:r>
            <a:endParaRPr lang="it-IT" sz="2000" dirty="0">
              <a:latin typeface="Arial Black" pitchFamily="34"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sellaDiTesto 3"/>
          <p:cNvSpPr txBox="1">
            <a:spLocks noChangeArrowheads="1"/>
          </p:cNvSpPr>
          <p:nvPr/>
        </p:nvSpPr>
        <p:spPr bwMode="auto">
          <a:xfrm>
            <a:off x="468313" y="1125538"/>
            <a:ext cx="8135937" cy="954107"/>
          </a:xfrm>
          <a:prstGeom prst="rect">
            <a:avLst/>
          </a:prstGeom>
          <a:noFill/>
          <a:ln w="9525">
            <a:noFill/>
            <a:miter lim="800000"/>
            <a:headEnd/>
            <a:tailEnd/>
          </a:ln>
        </p:spPr>
        <p:txBody>
          <a:bodyPr>
            <a:spAutoFit/>
          </a:bodyPr>
          <a:lstStyle/>
          <a:p>
            <a:pPr algn="ctr"/>
            <a:endParaRPr lang="it-IT" sz="24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sp>
        <p:nvSpPr>
          <p:cNvPr id="26629" name="CasellaDiTesto 7"/>
          <p:cNvSpPr txBox="1">
            <a:spLocks noChangeArrowheads="1"/>
          </p:cNvSpPr>
          <p:nvPr/>
        </p:nvSpPr>
        <p:spPr bwMode="auto">
          <a:xfrm>
            <a:off x="468313" y="476250"/>
            <a:ext cx="8207375" cy="646113"/>
          </a:xfrm>
          <a:prstGeom prst="rect">
            <a:avLst/>
          </a:prstGeom>
          <a:noFill/>
          <a:ln w="9525">
            <a:noFill/>
            <a:miter lim="800000"/>
            <a:headEnd/>
            <a:tailEnd/>
          </a:ln>
        </p:spPr>
        <p:txBody>
          <a:bodyPr>
            <a:spAutoFit/>
          </a:bodyPr>
          <a:lstStyle/>
          <a:p>
            <a:pPr algn="ctr"/>
            <a:r>
              <a:rPr lang="it-IT" sz="3600">
                <a:solidFill>
                  <a:schemeClr val="tx1">
                    <a:lumMod val="50000"/>
                    <a:lumOff val="50000"/>
                  </a:schemeClr>
                </a:solidFill>
                <a:latin typeface="Arial Black" pitchFamily="34" charset="0"/>
              </a:rPr>
              <a:t>L’invasione di corsia</a:t>
            </a:r>
          </a:p>
        </p:txBody>
      </p:sp>
      <p:sp>
        <p:nvSpPr>
          <p:cNvPr id="11" name="Freccia a destra 10"/>
          <p:cNvSpPr/>
          <p:nvPr/>
        </p:nvSpPr>
        <p:spPr>
          <a:xfrm>
            <a:off x="357158" y="1357298"/>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3428" name="Picture 4" descr="http://www.riviera24.it/userdata/immagini/foto/510/2009/03/copia-di-incidente-bordighera-frontale-opel-fiat-punto_146541.jpg"/>
          <p:cNvPicPr>
            <a:picLocks noChangeAspect="1" noChangeArrowheads="1"/>
          </p:cNvPicPr>
          <p:nvPr/>
        </p:nvPicPr>
        <p:blipFill>
          <a:blip r:embed="rId3"/>
          <a:srcRect/>
          <a:stretch>
            <a:fillRect/>
          </a:stretch>
        </p:blipFill>
        <p:spPr bwMode="auto">
          <a:xfrm>
            <a:off x="3143240" y="3429000"/>
            <a:ext cx="3214710" cy="2414185"/>
          </a:xfrm>
          <a:prstGeom prst="rect">
            <a:avLst/>
          </a:prstGeom>
          <a:noFill/>
        </p:spPr>
      </p:pic>
      <p:sp>
        <p:nvSpPr>
          <p:cNvPr id="13" name="Freccia a destra 12"/>
          <p:cNvSpPr/>
          <p:nvPr/>
        </p:nvSpPr>
        <p:spPr>
          <a:xfrm>
            <a:off x="357158" y="2571744"/>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1571604" y="1214422"/>
            <a:ext cx="7286676" cy="2246769"/>
          </a:xfrm>
          <a:prstGeom prst="rect">
            <a:avLst/>
          </a:prstGeom>
        </p:spPr>
        <p:txBody>
          <a:bodyPr wrap="square">
            <a:spAutoFit/>
          </a:bodyPr>
          <a:lstStyle/>
          <a:p>
            <a:pPr algn="ctr"/>
            <a:r>
              <a:rPr lang="it-IT" sz="2800" dirty="0" smtClean="0">
                <a:solidFill>
                  <a:srgbClr val="FF0000"/>
                </a:solidFill>
                <a:latin typeface="Arial Black" pitchFamily="34" charset="0"/>
              </a:rPr>
              <a:t>È sempre necessaria</a:t>
            </a:r>
            <a:r>
              <a:rPr lang="it-IT" sz="2800" dirty="0" smtClean="0">
                <a:latin typeface="Arial Black" pitchFamily="34" charset="0"/>
              </a:rPr>
              <a:t>, dunque, </a:t>
            </a:r>
            <a:r>
              <a:rPr lang="it-IT" sz="2800" dirty="0" smtClean="0">
                <a:solidFill>
                  <a:srgbClr val="FF0000"/>
                </a:solidFill>
                <a:latin typeface="Arial Black" pitchFamily="34" charset="0"/>
              </a:rPr>
              <a:t>anche da parte del conducente che subisce lo scontro, la dimostrazione di avere fatto tutto il possibile per evitare il danno</a:t>
            </a:r>
            <a:r>
              <a:rPr lang="it-IT" sz="2800" dirty="0" smtClean="0">
                <a:latin typeface="Arial Black" pitchFamily="34" charset="0"/>
              </a:rPr>
              <a:t>.</a:t>
            </a:r>
            <a:endParaRPr lang="it-IT" sz="2800" dirty="0">
              <a:latin typeface="Arial Black" pitchFamily="34" charset="0"/>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sellaDiTesto 9"/>
          <p:cNvSpPr txBox="1">
            <a:spLocks noChangeArrowheads="1"/>
          </p:cNvSpPr>
          <p:nvPr/>
        </p:nvSpPr>
        <p:spPr bwMode="auto">
          <a:xfrm>
            <a:off x="468313" y="1196975"/>
            <a:ext cx="8135937" cy="3970318"/>
          </a:xfrm>
          <a:prstGeom prst="rect">
            <a:avLst/>
          </a:prstGeom>
          <a:noFill/>
          <a:ln w="9525">
            <a:noFill/>
            <a:miter lim="800000"/>
            <a:headEnd/>
            <a:tailEnd/>
          </a:ln>
        </p:spPr>
        <p:txBody>
          <a:bodyPr>
            <a:spAutoFit/>
          </a:bodyPr>
          <a:lstStyle/>
          <a:p>
            <a:pPr algn="ctr"/>
            <a:endParaRPr lang="it-IT" sz="2800" b="1" dirty="0">
              <a:solidFill>
                <a:srgbClr val="FF0000"/>
              </a:solidFill>
              <a:latin typeface="Arial Black" pitchFamily="34" charset="0"/>
            </a:endParaRPr>
          </a:p>
          <a:p>
            <a:pPr algn="ctr"/>
            <a:r>
              <a:rPr lang="it-IT" sz="2800" dirty="0" smtClean="0">
                <a:solidFill>
                  <a:srgbClr val="FF0000"/>
                </a:solidFill>
                <a:latin typeface="Arial Black" pitchFamily="34" charset="0"/>
              </a:rPr>
              <a:t>Il </a:t>
            </a:r>
            <a:r>
              <a:rPr lang="it-IT" sz="2800" dirty="0" smtClean="0">
                <a:solidFill>
                  <a:srgbClr val="002060"/>
                </a:solidFill>
                <a:latin typeface="Arial Black" pitchFamily="34" charset="0"/>
              </a:rPr>
              <a:t>1° comma dell’art. 2054 C.C.</a:t>
            </a:r>
            <a:r>
              <a:rPr lang="it-IT" sz="2800" dirty="0" smtClean="0">
                <a:solidFill>
                  <a:srgbClr val="FF0000"/>
                </a:solidFill>
                <a:latin typeface="Arial Black" pitchFamily="34" charset="0"/>
              </a:rPr>
              <a:t> prevede che il conducente di un veicolo </a:t>
            </a:r>
            <a:r>
              <a:rPr lang="it-IT" sz="2800" dirty="0" smtClean="0">
                <a:latin typeface="Arial Black" pitchFamily="34" charset="0"/>
              </a:rPr>
              <a:t>senza guida di rotaie</a:t>
            </a:r>
            <a:r>
              <a:rPr lang="it-IT" sz="2800" dirty="0" smtClean="0">
                <a:solidFill>
                  <a:srgbClr val="FF0000"/>
                </a:solidFill>
                <a:latin typeface="Arial Black" pitchFamily="34" charset="0"/>
              </a:rPr>
              <a:t> (sono quindi esclusi i tram, i treni, le monorotaie e simili) </a:t>
            </a:r>
            <a:r>
              <a:rPr lang="it-IT" sz="2800" u="sng" dirty="0" smtClean="0">
                <a:solidFill>
                  <a:srgbClr val="FF0000"/>
                </a:solidFill>
                <a:latin typeface="Arial Black" pitchFamily="34" charset="0"/>
              </a:rPr>
              <a:t>è obbligato a risarcire il danno prodotto a persone o a cose dalla circolazione del veicolo</a:t>
            </a:r>
            <a:r>
              <a:rPr lang="it-IT" sz="2800" dirty="0" smtClean="0">
                <a:solidFill>
                  <a:srgbClr val="FF0000"/>
                </a:solidFill>
                <a:latin typeface="Arial Black" pitchFamily="34" charset="0"/>
              </a:rPr>
              <a:t>, se non prova di avere </a:t>
            </a:r>
            <a:r>
              <a:rPr lang="it-IT" sz="2800" i="1" dirty="0" smtClean="0">
                <a:latin typeface="Arial Black" pitchFamily="34" charset="0"/>
              </a:rPr>
              <a:t>«fatto tutto il possibile per evitare il danno»</a:t>
            </a:r>
            <a:r>
              <a:rPr lang="it-IT" sz="2800" i="1" dirty="0" smtClean="0">
                <a:solidFill>
                  <a:srgbClr val="FF0000"/>
                </a:solidFill>
                <a:latin typeface="Arial Black" pitchFamily="34" charset="0"/>
              </a:rPr>
              <a:t>. </a:t>
            </a:r>
            <a:endParaRPr lang="it-IT" sz="2800" dirty="0">
              <a:solidFill>
                <a:srgbClr val="FF0000"/>
              </a:solidFill>
              <a:latin typeface="Arial Black" pitchFamily="34" charset="0"/>
            </a:endParaRPr>
          </a:p>
        </p:txBody>
      </p:sp>
      <p:sp>
        <p:nvSpPr>
          <p:cNvPr id="9221" name="CasellaDiTesto 13"/>
          <p:cNvSpPr txBox="1">
            <a:spLocks noChangeArrowheads="1"/>
          </p:cNvSpPr>
          <p:nvPr/>
        </p:nvSpPr>
        <p:spPr bwMode="auto">
          <a:xfrm>
            <a:off x="928662" y="428604"/>
            <a:ext cx="7272337" cy="1384995"/>
          </a:xfrm>
          <a:prstGeom prst="rect">
            <a:avLst/>
          </a:prstGeom>
          <a:noFill/>
          <a:ln w="9525">
            <a:noFill/>
            <a:miter lim="800000"/>
            <a:headEnd/>
            <a:tailEnd/>
          </a:ln>
        </p:spPr>
        <p:txBody>
          <a:bodyPr>
            <a:spAutoFit/>
          </a:bodyPr>
          <a:lstStyle/>
          <a:p>
            <a:pPr algn="ctr"/>
            <a:r>
              <a:rPr lang="it-IT" sz="4000" dirty="0" smtClean="0">
                <a:solidFill>
                  <a:schemeClr val="tx1">
                    <a:lumMod val="50000"/>
                    <a:lumOff val="50000"/>
                  </a:schemeClr>
                </a:solidFill>
                <a:latin typeface="Arial Black" pitchFamily="34" charset="0"/>
              </a:rPr>
              <a:t>1°comma art. 2054 C.C.</a:t>
            </a:r>
            <a:endParaRPr lang="it-IT" sz="4000" dirty="0">
              <a:solidFill>
                <a:schemeClr val="tx1">
                  <a:lumMod val="50000"/>
                  <a:lumOff val="50000"/>
                </a:schemeClr>
              </a:solidFill>
              <a:latin typeface="Arial Black" pitchFamily="34" charset="0"/>
            </a:endParaRPr>
          </a:p>
          <a:p>
            <a:pPr algn="ctr"/>
            <a:endParaRPr lang="it-IT" sz="4400" dirty="0">
              <a:solidFill>
                <a:schemeClr val="tx1">
                  <a:lumMod val="50000"/>
                  <a:lumOff val="50000"/>
                </a:schemeClr>
              </a:solidFill>
              <a:latin typeface="Arial Black"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asellaDiTesto 3"/>
          <p:cNvSpPr txBox="1">
            <a:spLocks noChangeArrowheads="1"/>
          </p:cNvSpPr>
          <p:nvPr/>
        </p:nvSpPr>
        <p:spPr bwMode="auto">
          <a:xfrm>
            <a:off x="357158" y="500042"/>
            <a:ext cx="8569325"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La </a:t>
            </a:r>
            <a:r>
              <a:rPr lang="it-IT" sz="3600" b="1" dirty="0" smtClean="0">
                <a:solidFill>
                  <a:schemeClr val="tx1">
                    <a:lumMod val="50000"/>
                    <a:lumOff val="50000"/>
                  </a:schemeClr>
                </a:solidFill>
                <a:latin typeface="Arial Black" pitchFamily="34" charset="0"/>
              </a:rPr>
              <a:t>precedenza</a:t>
            </a:r>
            <a:endParaRPr lang="it-IT" sz="3600" b="1" dirty="0">
              <a:solidFill>
                <a:schemeClr val="tx1">
                  <a:lumMod val="50000"/>
                  <a:lumOff val="50000"/>
                </a:schemeClr>
              </a:solidFill>
              <a:latin typeface="Arial Black" pitchFamily="34" charset="0"/>
            </a:endParaRPr>
          </a:p>
        </p:txBody>
      </p:sp>
      <p:pic>
        <p:nvPicPr>
          <p:cNvPr id="41986" name="Picture 2" descr="segnale 643"/>
          <p:cNvPicPr>
            <a:picLocks noChangeAspect="1" noChangeArrowheads="1"/>
          </p:cNvPicPr>
          <p:nvPr/>
        </p:nvPicPr>
        <p:blipFill>
          <a:blip r:embed="rId2"/>
          <a:srcRect/>
          <a:stretch>
            <a:fillRect/>
          </a:stretch>
        </p:blipFill>
        <p:spPr bwMode="auto">
          <a:xfrm>
            <a:off x="357158" y="1285860"/>
            <a:ext cx="1671951" cy="1714512"/>
          </a:xfrm>
          <a:prstGeom prst="rect">
            <a:avLst/>
          </a:prstGeom>
          <a:noFill/>
        </p:spPr>
      </p:pic>
      <p:sp>
        <p:nvSpPr>
          <p:cNvPr id="41987" name="Rectangle 3"/>
          <p:cNvSpPr>
            <a:spLocks noChangeArrowheads="1"/>
          </p:cNvSpPr>
          <p:nvPr/>
        </p:nvSpPr>
        <p:spPr bwMode="auto">
          <a:xfrm>
            <a:off x="2143108" y="1142984"/>
            <a:ext cx="685804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L’</a:t>
            </a:r>
            <a:r>
              <a:rPr kumimoji="0" lang="it-IT" sz="28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art. 145 C.d.S.</a:t>
            </a:r>
            <a:r>
              <a:rPr kumimoji="0" lang="it-IT" sz="28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stabilisce che i conducenti, approssimandosi ad un’intersezione, devono usare la massima prudenza al fine di evitare incidenti.</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8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L’articolo prevede che quando due veicoli stiano per impegnare un’intersezione, </a:t>
            </a:r>
            <a:r>
              <a:rPr kumimoji="0" lang="it-IT" sz="2800" b="0"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si ha l’obbligo di dare la precedenza a chi proviene da destra</a:t>
            </a:r>
            <a:r>
              <a:rPr kumimoji="0" lang="it-IT" sz="28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salvo diversa segnalazione</a:t>
            </a:r>
            <a:r>
              <a:rPr lang="it-IT" sz="2800" dirty="0" smtClean="0">
                <a:latin typeface="Arial Black" pitchFamily="34" charset="0"/>
                <a:ea typeface="Times New Roman" pitchFamily="18" charset="0"/>
                <a:cs typeface="Arial" pitchFamily="34" charset="0"/>
              </a:rPr>
              <a:t>.</a:t>
            </a:r>
            <a:endParaRPr kumimoji="0" lang="it-IT" sz="28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9" name="Picture 2" descr="segnale 652"/>
          <p:cNvPicPr>
            <a:picLocks noChangeAspect="1" noChangeArrowheads="1"/>
          </p:cNvPicPr>
          <p:nvPr/>
        </p:nvPicPr>
        <p:blipFill>
          <a:blip r:embed="rId3"/>
          <a:srcRect/>
          <a:stretch>
            <a:fillRect/>
          </a:stretch>
        </p:blipFill>
        <p:spPr bwMode="auto">
          <a:xfrm>
            <a:off x="357158" y="3429000"/>
            <a:ext cx="1619261" cy="1571636"/>
          </a:xfrm>
          <a:prstGeom prst="rect">
            <a:avLst/>
          </a:prstGeom>
          <a:noFill/>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asellaDiTesto 3"/>
          <p:cNvSpPr txBox="1">
            <a:spLocks noChangeArrowheads="1"/>
          </p:cNvSpPr>
          <p:nvPr/>
        </p:nvSpPr>
        <p:spPr bwMode="auto">
          <a:xfrm>
            <a:off x="357158" y="406405"/>
            <a:ext cx="8569325"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La </a:t>
            </a:r>
            <a:r>
              <a:rPr lang="it-IT" sz="3600" b="1" dirty="0" smtClean="0">
                <a:solidFill>
                  <a:schemeClr val="tx1">
                    <a:lumMod val="50000"/>
                    <a:lumOff val="50000"/>
                  </a:schemeClr>
                </a:solidFill>
                <a:latin typeface="Arial Black" pitchFamily="34" charset="0"/>
              </a:rPr>
              <a:t>precedenza</a:t>
            </a:r>
            <a:endParaRPr lang="it-IT" sz="3600" b="1" dirty="0">
              <a:solidFill>
                <a:schemeClr val="tx1">
                  <a:lumMod val="50000"/>
                  <a:lumOff val="50000"/>
                </a:schemeClr>
              </a:solidFill>
              <a:latin typeface="Arial Black" pitchFamily="34" charset="0"/>
            </a:endParaRPr>
          </a:p>
        </p:txBody>
      </p:sp>
      <p:sp>
        <p:nvSpPr>
          <p:cNvPr id="41987" name="Rectangle 3"/>
          <p:cNvSpPr>
            <a:spLocks noChangeArrowheads="1"/>
          </p:cNvSpPr>
          <p:nvPr/>
        </p:nvSpPr>
        <p:spPr bwMode="auto">
          <a:xfrm>
            <a:off x="2143108" y="1052736"/>
            <a:ext cx="685804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600" dirty="0" smtClean="0">
                <a:latin typeface="Arial Black" pitchFamily="34" charset="0"/>
              </a:rPr>
              <a:t>Anche il conducente favorito dal diritto di precedenza deve, in prossimità di un incrocio, moderare la velocità al fine di essere in grado di affrontare qualsiasi evenienza, compresa quella che non gli venga accordata la precedenza.</a:t>
            </a:r>
          </a:p>
          <a:p>
            <a:pPr algn="ctr"/>
            <a:r>
              <a:rPr lang="it-IT" sz="2600" u="sng" dirty="0" smtClean="0">
                <a:latin typeface="Arial Black" pitchFamily="34" charset="0"/>
              </a:rPr>
              <a:t>L’eventuale inosservanza delle norme di prudenza, anche da parte di chi gode della precedenza, può comportare l’affermazione di una colpa concorrente</a:t>
            </a:r>
            <a:r>
              <a:rPr lang="it-IT" sz="2600" dirty="0" smtClean="0">
                <a:latin typeface="Arial Black" pitchFamily="34" charset="0"/>
              </a:rPr>
              <a:t>.</a:t>
            </a:r>
            <a:endParaRPr lang="it-IT" sz="2600" dirty="0">
              <a:latin typeface="Arial Black" pitchFamily="34" charset="0"/>
            </a:endParaRPr>
          </a:p>
        </p:txBody>
      </p:sp>
      <p:pic>
        <p:nvPicPr>
          <p:cNvPr id="105476" name="Picture 4" descr="segnale 654"/>
          <p:cNvPicPr>
            <a:picLocks noChangeAspect="1" noChangeArrowheads="1"/>
          </p:cNvPicPr>
          <p:nvPr/>
        </p:nvPicPr>
        <p:blipFill>
          <a:blip r:embed="rId2"/>
          <a:srcRect/>
          <a:stretch>
            <a:fillRect/>
          </a:stretch>
        </p:blipFill>
        <p:spPr bwMode="auto">
          <a:xfrm>
            <a:off x="357157" y="1285860"/>
            <a:ext cx="1823947" cy="1714512"/>
          </a:xfrm>
          <a:prstGeom prst="rect">
            <a:avLst/>
          </a:prstGeom>
          <a:noFill/>
        </p:spPr>
      </p:pic>
      <p:pic>
        <p:nvPicPr>
          <p:cNvPr id="105478" name="Picture 6" descr="segnale 655"/>
          <p:cNvPicPr>
            <a:picLocks noChangeAspect="1" noChangeArrowheads="1"/>
          </p:cNvPicPr>
          <p:nvPr/>
        </p:nvPicPr>
        <p:blipFill>
          <a:blip r:embed="rId3"/>
          <a:srcRect/>
          <a:stretch>
            <a:fillRect/>
          </a:stretch>
        </p:blipFill>
        <p:spPr bwMode="auto">
          <a:xfrm>
            <a:off x="428596" y="3286124"/>
            <a:ext cx="1729550" cy="1643074"/>
          </a:xfrm>
          <a:prstGeom prst="rect">
            <a:avLst/>
          </a:prstGeom>
          <a:noFill/>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asellaDiTesto 3"/>
          <p:cNvSpPr txBox="1">
            <a:spLocks noChangeArrowheads="1"/>
          </p:cNvSpPr>
          <p:nvPr/>
        </p:nvSpPr>
        <p:spPr bwMode="auto">
          <a:xfrm>
            <a:off x="357158" y="500042"/>
            <a:ext cx="8569325"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La </a:t>
            </a:r>
            <a:r>
              <a:rPr lang="it-IT" sz="3600" b="1" dirty="0" smtClean="0">
                <a:solidFill>
                  <a:schemeClr val="tx1">
                    <a:lumMod val="50000"/>
                    <a:lumOff val="50000"/>
                  </a:schemeClr>
                </a:solidFill>
                <a:latin typeface="Arial Black" pitchFamily="34" charset="0"/>
              </a:rPr>
              <a:t>precedenza</a:t>
            </a:r>
            <a:endParaRPr lang="it-IT" sz="3600" b="1" dirty="0">
              <a:solidFill>
                <a:schemeClr val="tx1">
                  <a:lumMod val="50000"/>
                  <a:lumOff val="50000"/>
                </a:schemeClr>
              </a:solidFill>
              <a:latin typeface="Arial Black" pitchFamily="34" charset="0"/>
            </a:endParaRPr>
          </a:p>
        </p:txBody>
      </p:sp>
      <p:sp>
        <p:nvSpPr>
          <p:cNvPr id="106497" name="Rectangle 1"/>
          <p:cNvSpPr>
            <a:spLocks noChangeArrowheads="1"/>
          </p:cNvSpPr>
          <p:nvPr/>
        </p:nvSpPr>
        <p:spPr bwMode="auto">
          <a:xfrm>
            <a:off x="142844" y="1214422"/>
            <a:ext cx="6715172"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6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In definitiva si può affermare che </a:t>
            </a:r>
            <a:r>
              <a:rPr kumimoji="0" lang="it-IT" sz="2600" b="0"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il conducente, al quale spetti il diritto di precedenza, deve eseguire l’attraversamento dell’incrocio nel rispetto di tutte le regole di prudenza e diligenza, prevedendo anche l’eventualità dell’altrui imprudenza, con il dovere di adottare un attento calcolo della velocità di avvicinamento dell’altro veicolo</a:t>
            </a:r>
            <a:r>
              <a:rPr kumimoji="0" lang="it-IT" sz="26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endParaRPr kumimoji="0" lang="it-IT" sz="26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106499" name="Picture 3" descr="segnale 651"/>
          <p:cNvPicPr>
            <a:picLocks noChangeAspect="1" noChangeArrowheads="1"/>
          </p:cNvPicPr>
          <p:nvPr/>
        </p:nvPicPr>
        <p:blipFill>
          <a:blip r:embed="rId2"/>
          <a:srcRect/>
          <a:stretch>
            <a:fillRect/>
          </a:stretch>
        </p:blipFill>
        <p:spPr bwMode="auto">
          <a:xfrm>
            <a:off x="6858016" y="1357297"/>
            <a:ext cx="2000264" cy="1900253"/>
          </a:xfrm>
          <a:prstGeom prst="rect">
            <a:avLst/>
          </a:prstGeom>
          <a:noFill/>
        </p:spPr>
      </p:pic>
      <p:pic>
        <p:nvPicPr>
          <p:cNvPr id="106501" name="Picture 5" descr="segnale 665"/>
          <p:cNvPicPr>
            <a:picLocks noChangeAspect="1" noChangeArrowheads="1"/>
          </p:cNvPicPr>
          <p:nvPr/>
        </p:nvPicPr>
        <p:blipFill>
          <a:blip r:embed="rId3"/>
          <a:srcRect/>
          <a:stretch>
            <a:fillRect/>
          </a:stretch>
        </p:blipFill>
        <p:spPr bwMode="auto">
          <a:xfrm>
            <a:off x="6858016" y="3714752"/>
            <a:ext cx="1989410" cy="1857388"/>
          </a:xfrm>
          <a:prstGeom prst="rect">
            <a:avLst/>
          </a:prstGeom>
          <a:noFill/>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asellaDiTesto 3"/>
          <p:cNvSpPr txBox="1">
            <a:spLocks noChangeArrowheads="1"/>
          </p:cNvSpPr>
          <p:nvPr/>
        </p:nvSpPr>
        <p:spPr bwMode="auto">
          <a:xfrm>
            <a:off x="357158" y="500042"/>
            <a:ext cx="8569325"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La </a:t>
            </a:r>
            <a:r>
              <a:rPr lang="it-IT" sz="3600" b="1" dirty="0" smtClean="0">
                <a:solidFill>
                  <a:schemeClr val="tx1">
                    <a:lumMod val="50000"/>
                    <a:lumOff val="50000"/>
                  </a:schemeClr>
                </a:solidFill>
                <a:latin typeface="Arial Black" pitchFamily="34" charset="0"/>
              </a:rPr>
              <a:t>precedenza</a:t>
            </a:r>
            <a:endParaRPr lang="it-IT" sz="3600" b="1" dirty="0">
              <a:solidFill>
                <a:schemeClr val="tx1">
                  <a:lumMod val="50000"/>
                  <a:lumOff val="50000"/>
                </a:schemeClr>
              </a:solidFill>
              <a:latin typeface="Arial Black" pitchFamily="34" charset="0"/>
            </a:endParaRPr>
          </a:p>
        </p:txBody>
      </p:sp>
      <p:sp>
        <p:nvSpPr>
          <p:cNvPr id="9" name="Rettangolo 8"/>
          <p:cNvSpPr/>
          <p:nvPr/>
        </p:nvSpPr>
        <p:spPr>
          <a:xfrm>
            <a:off x="357158" y="1285860"/>
            <a:ext cx="8429684" cy="2246769"/>
          </a:xfrm>
          <a:prstGeom prst="rect">
            <a:avLst/>
          </a:prstGeom>
        </p:spPr>
        <p:txBody>
          <a:bodyPr wrap="square">
            <a:spAutoFit/>
          </a:bodyPr>
          <a:lstStyle/>
          <a:p>
            <a:pPr algn="ctr"/>
            <a:r>
              <a:rPr lang="it-IT" sz="2800" dirty="0" smtClean="0">
                <a:latin typeface="Arial Black" pitchFamily="34" charset="0"/>
              </a:rPr>
              <a:t>Sempre ai sensi dell’</a:t>
            </a:r>
            <a:r>
              <a:rPr lang="it-IT" sz="2800" dirty="0" smtClean="0">
                <a:solidFill>
                  <a:srgbClr val="FF0000"/>
                </a:solidFill>
                <a:latin typeface="Arial Black" pitchFamily="34" charset="0"/>
              </a:rPr>
              <a:t>art. 145 C.d.S.</a:t>
            </a:r>
            <a:r>
              <a:rPr lang="it-IT" sz="2800" dirty="0" smtClean="0">
                <a:latin typeface="Arial Black" pitchFamily="34" charset="0"/>
              </a:rPr>
              <a:t>, </a:t>
            </a:r>
            <a:r>
              <a:rPr lang="it-IT" sz="2800" u="sng" dirty="0" smtClean="0">
                <a:latin typeface="Arial Black" pitchFamily="34" charset="0"/>
              </a:rPr>
              <a:t>nel caso di attraversamenti di linee ferroviarie e tranviarie</a:t>
            </a:r>
            <a:r>
              <a:rPr lang="it-IT" sz="2800" dirty="0" smtClean="0">
                <a:latin typeface="Arial Black" pitchFamily="34" charset="0"/>
              </a:rPr>
              <a:t>, </a:t>
            </a:r>
            <a:r>
              <a:rPr lang="it-IT" sz="2800" dirty="0" smtClean="0">
                <a:solidFill>
                  <a:srgbClr val="0000CC"/>
                </a:solidFill>
                <a:latin typeface="Arial Black" pitchFamily="34" charset="0"/>
              </a:rPr>
              <a:t>per ovvie ragioni</a:t>
            </a:r>
            <a:r>
              <a:rPr lang="it-IT" sz="2800" dirty="0" smtClean="0">
                <a:latin typeface="Arial Black" pitchFamily="34" charset="0"/>
              </a:rPr>
              <a:t>, </a:t>
            </a:r>
            <a:r>
              <a:rPr lang="it-IT" sz="2800" u="sng" dirty="0" smtClean="0">
                <a:latin typeface="Arial Black" pitchFamily="34" charset="0"/>
              </a:rPr>
              <a:t>i conducenti hanno l’obbligo di dare la precedenza ai veicoli circolanti su rotaie</a:t>
            </a:r>
            <a:r>
              <a:rPr lang="it-IT" sz="2800" dirty="0" smtClean="0">
                <a:latin typeface="Arial Black" pitchFamily="34" charset="0"/>
              </a:rPr>
              <a:t>.</a:t>
            </a:r>
            <a:endParaRPr lang="it-IT" sz="2800" dirty="0">
              <a:latin typeface="Arial Black" pitchFamily="34" charset="0"/>
            </a:endParaRPr>
          </a:p>
        </p:txBody>
      </p:sp>
      <p:pic>
        <p:nvPicPr>
          <p:cNvPr id="107522" name="Picture 2" descr="segnale 639"/>
          <p:cNvPicPr>
            <a:picLocks noChangeAspect="1" noChangeArrowheads="1"/>
          </p:cNvPicPr>
          <p:nvPr/>
        </p:nvPicPr>
        <p:blipFill>
          <a:blip r:embed="rId2"/>
          <a:srcRect/>
          <a:stretch>
            <a:fillRect/>
          </a:stretch>
        </p:blipFill>
        <p:spPr bwMode="auto">
          <a:xfrm>
            <a:off x="642910" y="3571876"/>
            <a:ext cx="2076684" cy="1785950"/>
          </a:xfrm>
          <a:prstGeom prst="rect">
            <a:avLst/>
          </a:prstGeom>
          <a:noFill/>
        </p:spPr>
      </p:pic>
      <p:pic>
        <p:nvPicPr>
          <p:cNvPr id="107524" name="Picture 4" descr="segnale 607"/>
          <p:cNvPicPr>
            <a:picLocks noChangeAspect="1" noChangeArrowheads="1"/>
          </p:cNvPicPr>
          <p:nvPr/>
        </p:nvPicPr>
        <p:blipFill>
          <a:blip r:embed="rId3"/>
          <a:srcRect/>
          <a:stretch>
            <a:fillRect/>
          </a:stretch>
        </p:blipFill>
        <p:spPr bwMode="auto">
          <a:xfrm>
            <a:off x="3500430" y="3571876"/>
            <a:ext cx="2232438" cy="1857388"/>
          </a:xfrm>
          <a:prstGeom prst="rect">
            <a:avLst/>
          </a:prstGeom>
          <a:noFill/>
        </p:spPr>
      </p:pic>
      <p:pic>
        <p:nvPicPr>
          <p:cNvPr id="107526" name="Picture 6" descr="segnale 639"/>
          <p:cNvPicPr>
            <a:picLocks noChangeAspect="1" noChangeArrowheads="1"/>
          </p:cNvPicPr>
          <p:nvPr/>
        </p:nvPicPr>
        <p:blipFill>
          <a:blip r:embed="rId2"/>
          <a:srcRect/>
          <a:stretch>
            <a:fillRect/>
          </a:stretch>
        </p:blipFill>
        <p:spPr bwMode="auto">
          <a:xfrm>
            <a:off x="6643702" y="3643314"/>
            <a:ext cx="2071702" cy="1781666"/>
          </a:xfrm>
          <a:prstGeom prst="rect">
            <a:avLst/>
          </a:prstGeom>
          <a:noFill/>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asellaDiTesto 3"/>
          <p:cNvSpPr txBox="1">
            <a:spLocks noChangeArrowheads="1"/>
          </p:cNvSpPr>
          <p:nvPr/>
        </p:nvSpPr>
        <p:spPr bwMode="auto">
          <a:xfrm>
            <a:off x="357158" y="500042"/>
            <a:ext cx="8569325" cy="646331"/>
          </a:xfrm>
          <a:prstGeom prst="rect">
            <a:avLst/>
          </a:prstGeom>
          <a:noFill/>
          <a:ln w="9525">
            <a:noFill/>
            <a:miter lim="800000"/>
            <a:headEnd/>
            <a:tailEnd/>
          </a:ln>
        </p:spPr>
        <p:txBody>
          <a:bodyPr>
            <a:spAutoFit/>
          </a:bodyPr>
          <a:lstStyle/>
          <a:p>
            <a:pPr algn="ctr"/>
            <a:r>
              <a:rPr lang="it-IT" sz="3600" b="1" dirty="0" smtClean="0">
                <a:solidFill>
                  <a:schemeClr val="tx1">
                    <a:lumMod val="50000"/>
                    <a:lumOff val="50000"/>
                  </a:schemeClr>
                </a:solidFill>
                <a:latin typeface="Arial Black" pitchFamily="34" charset="0"/>
              </a:rPr>
              <a:t>Precedenza “di fatto”</a:t>
            </a:r>
            <a:endParaRPr lang="it-IT" sz="3600" b="1" dirty="0">
              <a:solidFill>
                <a:schemeClr val="tx1">
                  <a:lumMod val="50000"/>
                  <a:lumOff val="50000"/>
                </a:schemeClr>
              </a:solidFill>
              <a:latin typeface="Arial Black" pitchFamily="34" charset="0"/>
            </a:endParaRPr>
          </a:p>
        </p:txBody>
      </p:sp>
      <p:sp>
        <p:nvSpPr>
          <p:cNvPr id="9" name="Rettangolo 8"/>
          <p:cNvSpPr/>
          <p:nvPr/>
        </p:nvSpPr>
        <p:spPr>
          <a:xfrm>
            <a:off x="285720" y="1285860"/>
            <a:ext cx="8501122" cy="4401205"/>
          </a:xfrm>
          <a:prstGeom prst="rect">
            <a:avLst/>
          </a:prstGeom>
        </p:spPr>
        <p:txBody>
          <a:bodyPr wrap="square">
            <a:spAutoFit/>
          </a:bodyPr>
          <a:lstStyle/>
          <a:p>
            <a:pPr algn="ctr"/>
            <a:r>
              <a:rPr lang="it-IT" sz="2800" dirty="0" smtClean="0">
                <a:latin typeface="Arial Black" pitchFamily="34" charset="0"/>
              </a:rPr>
              <a:t>Da parte della giurisprudenza è stata sviluppata una particolare figura chiamata </a:t>
            </a:r>
            <a:r>
              <a:rPr lang="it-IT" sz="2800" dirty="0" smtClean="0">
                <a:solidFill>
                  <a:srgbClr val="FF0000"/>
                </a:solidFill>
                <a:latin typeface="Arial Black" pitchFamily="34" charset="0"/>
              </a:rPr>
              <a:t>«precedenza di fatto»</a:t>
            </a:r>
            <a:r>
              <a:rPr lang="it-IT" sz="2800" dirty="0" smtClean="0">
                <a:latin typeface="Arial Black" pitchFamily="34" charset="0"/>
              </a:rPr>
              <a:t> o </a:t>
            </a:r>
            <a:r>
              <a:rPr lang="it-IT" sz="2800" dirty="0" smtClean="0">
                <a:solidFill>
                  <a:srgbClr val="FF0000"/>
                </a:solidFill>
                <a:latin typeface="Arial Black" pitchFamily="34" charset="0"/>
              </a:rPr>
              <a:t>«cronologica»</a:t>
            </a:r>
            <a:r>
              <a:rPr lang="it-IT" sz="2800" dirty="0" smtClean="0">
                <a:latin typeface="Arial Black" pitchFamily="34" charset="0"/>
              </a:rPr>
              <a:t> che consiste, in sostanza, nella </a:t>
            </a:r>
            <a:r>
              <a:rPr lang="it-IT" sz="2800" u="sng" dirty="0" smtClean="0">
                <a:latin typeface="Arial Black" pitchFamily="34" charset="0"/>
              </a:rPr>
              <a:t>possibilità</a:t>
            </a:r>
            <a:r>
              <a:rPr lang="it-IT" sz="2800" dirty="0" smtClean="0">
                <a:latin typeface="Arial Black" pitchFamily="34" charset="0"/>
              </a:rPr>
              <a:t> -</a:t>
            </a:r>
            <a:r>
              <a:rPr lang="it-IT" sz="2800" u="sng" dirty="0" smtClean="0">
                <a:latin typeface="Arial Black" pitchFamily="34" charset="0"/>
              </a:rPr>
              <a:t>da parte del conducente tenuto a concedere </a:t>
            </a:r>
            <a:br>
              <a:rPr lang="it-IT" sz="2800" u="sng" dirty="0" smtClean="0">
                <a:latin typeface="Arial Black" pitchFamily="34" charset="0"/>
              </a:rPr>
            </a:br>
            <a:r>
              <a:rPr lang="it-IT" sz="2800" u="sng" dirty="0" smtClean="0">
                <a:latin typeface="Arial Black" pitchFamily="34" charset="0"/>
              </a:rPr>
              <a:t>la precedenza</a:t>
            </a:r>
            <a:r>
              <a:rPr lang="it-IT" sz="2800" dirty="0" smtClean="0">
                <a:latin typeface="Arial Black" pitchFamily="34" charset="0"/>
              </a:rPr>
              <a:t>- </a:t>
            </a:r>
            <a:r>
              <a:rPr lang="it-IT" sz="2800" u="sng" dirty="0" smtClean="0">
                <a:latin typeface="Arial Black" pitchFamily="34" charset="0"/>
              </a:rPr>
              <a:t>di impegnare l’incrocio nel caso in cui possa compiere tale operazione con un notevole anticipo rispetto al sopraggiungere di altri veicoli</a:t>
            </a:r>
            <a:r>
              <a:rPr lang="it-IT" sz="2800" dirty="0" smtClean="0">
                <a:latin typeface="Arial Black" pitchFamily="34" charset="0"/>
              </a:rPr>
              <a:t> (favoriti dalla </a:t>
            </a:r>
            <a:r>
              <a:rPr lang="it-IT" sz="2800" smtClean="0">
                <a:latin typeface="Arial Black" pitchFamily="34" charset="0"/>
              </a:rPr>
              <a:t>precedenza).</a:t>
            </a:r>
            <a:endParaRPr lang="it-IT" sz="2800" dirty="0">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asellaDiTesto 3"/>
          <p:cNvSpPr txBox="1">
            <a:spLocks noChangeArrowheads="1"/>
          </p:cNvSpPr>
          <p:nvPr/>
        </p:nvSpPr>
        <p:spPr bwMode="auto">
          <a:xfrm>
            <a:off x="468313" y="549275"/>
            <a:ext cx="8207375"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Lo </a:t>
            </a:r>
            <a:r>
              <a:rPr lang="it-IT" sz="3600" b="1" dirty="0" smtClean="0">
                <a:solidFill>
                  <a:schemeClr val="tx1">
                    <a:lumMod val="50000"/>
                    <a:lumOff val="50000"/>
                  </a:schemeClr>
                </a:solidFill>
                <a:latin typeface="Arial Black" pitchFamily="34" charset="0"/>
              </a:rPr>
              <a:t>stop</a:t>
            </a:r>
            <a:r>
              <a:rPr lang="it-IT" sz="3200" b="1" dirty="0" smtClean="0">
                <a:solidFill>
                  <a:schemeClr val="tx1">
                    <a:lumMod val="50000"/>
                    <a:lumOff val="50000"/>
                  </a:schemeClr>
                </a:solidFill>
                <a:latin typeface="Arial Black" pitchFamily="34" charset="0"/>
              </a:rPr>
              <a:t> </a:t>
            </a:r>
            <a:endParaRPr lang="it-IT" sz="3200" b="1" dirty="0">
              <a:solidFill>
                <a:schemeClr val="tx1">
                  <a:lumMod val="50000"/>
                  <a:lumOff val="50000"/>
                </a:schemeClr>
              </a:solidFill>
              <a:latin typeface="Arial Black" pitchFamily="34" charset="0"/>
            </a:endParaRPr>
          </a:p>
        </p:txBody>
      </p:sp>
      <p:pic>
        <p:nvPicPr>
          <p:cNvPr id="38914" name="Picture 2" descr="http://upload.wikimedia.org/wikipedia/commons/thumb/1/1c/Italian_traffic_signs_-_fermarsi_e_dare_precedenza_-_stop.svg/80px-Italian_traffic_signs_-_fermarsi_e_dare_precedenza_-_stop.svg.png">
            <a:hlinkClick r:id="rId2"/>
          </p:cNvPr>
          <p:cNvPicPr>
            <a:picLocks noChangeAspect="1" noChangeArrowheads="1"/>
          </p:cNvPicPr>
          <p:nvPr/>
        </p:nvPicPr>
        <p:blipFill>
          <a:blip r:embed="rId3"/>
          <a:srcRect/>
          <a:stretch>
            <a:fillRect/>
          </a:stretch>
        </p:blipFill>
        <p:spPr bwMode="auto">
          <a:xfrm>
            <a:off x="214282" y="1500174"/>
            <a:ext cx="857256" cy="857256"/>
          </a:xfrm>
          <a:prstGeom prst="rect">
            <a:avLst/>
          </a:prstGeom>
          <a:noFill/>
        </p:spPr>
      </p:pic>
      <p:sp>
        <p:nvSpPr>
          <p:cNvPr id="38915" name="Rectangle 3"/>
          <p:cNvSpPr>
            <a:spLocks noChangeArrowheads="1"/>
          </p:cNvSpPr>
          <p:nvPr/>
        </p:nvSpPr>
        <p:spPr bwMode="auto">
          <a:xfrm>
            <a:off x="928662" y="1285860"/>
            <a:ext cx="821533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Lo</a:t>
            </a:r>
            <a:r>
              <a:rPr kumimoji="0" lang="it-IT" sz="2800" b="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8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stop è un segnale che indica l’</a:t>
            </a:r>
            <a:r>
              <a:rPr kumimoji="0" lang="it-IT" sz="2800" b="0"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obbligo non solo di concedere la precedenza ma anche quello di fermarsi</a:t>
            </a:r>
            <a:r>
              <a:rPr kumimoji="0" lang="it-IT" sz="28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endParaRPr kumimoji="0" lang="it-IT" sz="2800" b="0" u="none" strike="noStrike" cap="none" normalizeH="0" baseline="0" dirty="0" smtClean="0">
              <a:ln>
                <a:noFill/>
              </a:ln>
              <a:solidFill>
                <a:schemeClr val="tx1"/>
              </a:solidFill>
              <a:effectLst/>
              <a:latin typeface="Arial Black" pitchFamily="34" charset="0"/>
              <a:cs typeface="Arial" pitchFamily="34" charset="0"/>
            </a:endParaRPr>
          </a:p>
        </p:txBody>
      </p:sp>
      <p:sp>
        <p:nvSpPr>
          <p:cNvPr id="8" name="Rettangolo 7"/>
          <p:cNvSpPr/>
          <p:nvPr/>
        </p:nvSpPr>
        <p:spPr>
          <a:xfrm>
            <a:off x="428596" y="2928934"/>
            <a:ext cx="8501122" cy="2246769"/>
          </a:xfrm>
          <a:prstGeom prst="rect">
            <a:avLst/>
          </a:prstGeom>
        </p:spPr>
        <p:txBody>
          <a:bodyPr wrap="square">
            <a:spAutoFit/>
          </a:bodyPr>
          <a:lstStyle/>
          <a:p>
            <a:pPr algn="ctr"/>
            <a:r>
              <a:rPr lang="it-IT" sz="2800" dirty="0" smtClean="0">
                <a:latin typeface="Arial Black" pitchFamily="34" charset="0"/>
              </a:rPr>
              <a:t>Il</a:t>
            </a:r>
            <a:r>
              <a:rPr lang="it-IT" sz="2800" b="1" dirty="0" smtClean="0">
                <a:latin typeface="Arial Black" pitchFamily="34" charset="0"/>
              </a:rPr>
              <a:t> </a:t>
            </a:r>
            <a:r>
              <a:rPr lang="it-IT" sz="2800" dirty="0" smtClean="0">
                <a:latin typeface="Arial Black" pitchFamily="34" charset="0"/>
              </a:rPr>
              <a:t>conducente che si è arrestato sulla linea dello stop, dunque, deve, prima di riprendere la marcia, verificare che la strada in cui intende immettersi sia libera dal sopraggiungere di altri veicoli.</a:t>
            </a:r>
            <a:endParaRPr lang="it-IT" sz="2800" dirty="0">
              <a:latin typeface="Arial Black" pitchFamily="34"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asellaDiTesto 3"/>
          <p:cNvSpPr txBox="1">
            <a:spLocks noChangeArrowheads="1"/>
          </p:cNvSpPr>
          <p:nvPr/>
        </p:nvSpPr>
        <p:spPr bwMode="auto">
          <a:xfrm>
            <a:off x="500034" y="500042"/>
            <a:ext cx="8207375"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Lo </a:t>
            </a:r>
            <a:r>
              <a:rPr lang="it-IT" sz="3600" b="1" dirty="0" smtClean="0">
                <a:solidFill>
                  <a:schemeClr val="tx1">
                    <a:lumMod val="50000"/>
                    <a:lumOff val="50000"/>
                  </a:schemeClr>
                </a:solidFill>
                <a:latin typeface="Arial Black" pitchFamily="34" charset="0"/>
              </a:rPr>
              <a:t>STOP</a:t>
            </a:r>
            <a:r>
              <a:rPr lang="it-IT" sz="3200" b="1" dirty="0" smtClean="0">
                <a:solidFill>
                  <a:schemeClr val="tx1">
                    <a:lumMod val="50000"/>
                    <a:lumOff val="50000"/>
                  </a:schemeClr>
                </a:solidFill>
                <a:latin typeface="Arial Black" pitchFamily="34" charset="0"/>
              </a:rPr>
              <a:t> </a:t>
            </a:r>
            <a:endParaRPr lang="it-IT" sz="3200" b="1" dirty="0">
              <a:solidFill>
                <a:schemeClr val="tx1">
                  <a:lumMod val="50000"/>
                  <a:lumOff val="50000"/>
                </a:schemeClr>
              </a:solidFill>
              <a:latin typeface="Arial Black" pitchFamily="34" charset="0"/>
            </a:endParaRPr>
          </a:p>
        </p:txBody>
      </p:sp>
      <p:pic>
        <p:nvPicPr>
          <p:cNvPr id="109574" name="Picture 6" descr="http://www.melamorsicata.it/mela/wp-content/uploads/2007/10/segnale-di-stop.jpg"/>
          <p:cNvPicPr>
            <a:picLocks noChangeAspect="1" noChangeArrowheads="1"/>
          </p:cNvPicPr>
          <p:nvPr/>
        </p:nvPicPr>
        <p:blipFill>
          <a:blip r:embed="rId2"/>
          <a:srcRect/>
          <a:stretch>
            <a:fillRect/>
          </a:stretch>
        </p:blipFill>
        <p:spPr bwMode="auto">
          <a:xfrm>
            <a:off x="3643306" y="4437112"/>
            <a:ext cx="1905000" cy="1419226"/>
          </a:xfrm>
          <a:prstGeom prst="rect">
            <a:avLst/>
          </a:prstGeom>
          <a:noFill/>
        </p:spPr>
      </p:pic>
      <p:sp>
        <p:nvSpPr>
          <p:cNvPr id="109575" name="Rectangle 7"/>
          <p:cNvSpPr>
            <a:spLocks noChangeArrowheads="1"/>
          </p:cNvSpPr>
          <p:nvPr/>
        </p:nvSpPr>
        <p:spPr bwMode="auto">
          <a:xfrm>
            <a:off x="285720" y="1142984"/>
            <a:ext cx="8501122"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L’art. 107 del </a:t>
            </a:r>
            <a:r>
              <a:rPr kumimoji="0" lang="it-IT" sz="24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regolamento di attuazione del Codice della Strada</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400" b="0"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D.P.R. 16/12/1992, n. 495</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stabilisce che il segnale stop e dare precedenza deve essere installato nelle intersezioni o nei luoghi che non godono del diritto di precedenza, per </a:t>
            </a:r>
            <a:r>
              <a:rPr kumimoji="0" lang="it-IT" sz="2000" b="0" i="1"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«indicare ai conducenti l’obbligo di fermarsi, in corrispondenza dell’apposita striscia di arresto, e di dare la precedenza prima di inoltrarsi nell’area dell’intersezione o di immettersi nel flusso della circolazione»</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endParaRPr kumimoji="0" lang="it-IT" sz="24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asellaDiTesto 3"/>
          <p:cNvSpPr txBox="1">
            <a:spLocks noChangeArrowheads="1"/>
          </p:cNvSpPr>
          <p:nvPr/>
        </p:nvSpPr>
        <p:spPr bwMode="auto">
          <a:xfrm>
            <a:off x="428596" y="500042"/>
            <a:ext cx="8207375"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Lo </a:t>
            </a:r>
            <a:r>
              <a:rPr lang="it-IT" sz="3600" b="1" dirty="0" smtClean="0">
                <a:solidFill>
                  <a:schemeClr val="tx1">
                    <a:lumMod val="50000"/>
                    <a:lumOff val="50000"/>
                  </a:schemeClr>
                </a:solidFill>
                <a:latin typeface="Arial Black" pitchFamily="34" charset="0"/>
              </a:rPr>
              <a:t>STOP</a:t>
            </a:r>
            <a:r>
              <a:rPr lang="it-IT" sz="3200" b="1" dirty="0" smtClean="0">
                <a:solidFill>
                  <a:schemeClr val="tx1">
                    <a:lumMod val="50000"/>
                    <a:lumOff val="50000"/>
                  </a:schemeClr>
                </a:solidFill>
                <a:latin typeface="Arial Black" pitchFamily="34" charset="0"/>
              </a:rPr>
              <a:t> </a:t>
            </a:r>
            <a:endParaRPr lang="it-IT" sz="3200" b="1" dirty="0">
              <a:solidFill>
                <a:schemeClr val="tx1">
                  <a:lumMod val="50000"/>
                  <a:lumOff val="50000"/>
                </a:schemeClr>
              </a:solidFill>
              <a:latin typeface="Arial Black" pitchFamily="34" charset="0"/>
            </a:endParaRPr>
          </a:p>
        </p:txBody>
      </p:sp>
      <p:pic>
        <p:nvPicPr>
          <p:cNvPr id="109570" name="Picture 2" descr="http://upload.wikimedia.org/wikipedia/commons/thumb/4/49/Segnaletica_orizzontale.png/150px-Segnaletica_orizzontale.png">
            <a:hlinkClick r:id="rId2"/>
          </p:cNvPr>
          <p:cNvPicPr>
            <a:picLocks noChangeAspect="1" noChangeArrowheads="1"/>
          </p:cNvPicPr>
          <p:nvPr/>
        </p:nvPicPr>
        <p:blipFill>
          <a:blip r:embed="rId3"/>
          <a:srcRect/>
          <a:stretch>
            <a:fillRect/>
          </a:stretch>
        </p:blipFill>
        <p:spPr bwMode="auto">
          <a:xfrm>
            <a:off x="357158" y="1285860"/>
            <a:ext cx="1571636" cy="1500198"/>
          </a:xfrm>
          <a:prstGeom prst="rect">
            <a:avLst/>
          </a:prstGeom>
          <a:noFill/>
        </p:spPr>
      </p:pic>
      <p:sp>
        <p:nvSpPr>
          <p:cNvPr id="110593" name="Rectangle 1"/>
          <p:cNvSpPr>
            <a:spLocks noChangeArrowheads="1"/>
          </p:cNvSpPr>
          <p:nvPr/>
        </p:nvSpPr>
        <p:spPr bwMode="auto">
          <a:xfrm>
            <a:off x="2071670" y="1285860"/>
            <a:ext cx="692948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Detto segnale deve essere corredato dalla segnaletica orizzontale, nonché dalla iscrizione orizzontale </a:t>
            </a:r>
            <a:r>
              <a:rPr kumimoji="0" lang="it-IT" sz="2000" b="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STOP</a:t>
            </a:r>
            <a:r>
              <a:rPr kumimoji="0" lang="it-IT" sz="2000" b="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e deve essere installato in corrispondenza della soglia della intersezione o quanto più possibile vicino ad essa. </a:t>
            </a:r>
            <a:endParaRPr kumimoji="0" lang="it-IT" sz="2000" b="0" u="none" strike="noStrike" cap="none" normalizeH="0" baseline="0" dirty="0" smtClean="0">
              <a:ln>
                <a:noFill/>
              </a:ln>
              <a:solidFill>
                <a:schemeClr val="tx1"/>
              </a:solidFill>
              <a:effectLst/>
              <a:latin typeface="Arial Black" pitchFamily="34" charset="0"/>
              <a:cs typeface="Arial" pitchFamily="34" charset="0"/>
            </a:endParaRPr>
          </a:p>
        </p:txBody>
      </p:sp>
      <p:sp>
        <p:nvSpPr>
          <p:cNvPr id="8" name="Rettangolo 7"/>
          <p:cNvSpPr/>
          <p:nvPr/>
        </p:nvSpPr>
        <p:spPr>
          <a:xfrm>
            <a:off x="0" y="2928934"/>
            <a:ext cx="9144000" cy="1015663"/>
          </a:xfrm>
          <a:prstGeom prst="rect">
            <a:avLst/>
          </a:prstGeom>
        </p:spPr>
        <p:txBody>
          <a:bodyPr wrap="square">
            <a:spAutoFit/>
          </a:bodyPr>
          <a:lstStyle/>
          <a:p>
            <a:pPr algn="ctr"/>
            <a:r>
              <a:rPr lang="it-IT" sz="2000" dirty="0" smtClean="0">
                <a:latin typeface="Arial Black" pitchFamily="34" charset="0"/>
              </a:rPr>
              <a:t>L’art. 148, </a:t>
            </a:r>
            <a:r>
              <a:rPr lang="it-IT" sz="2000" u="sng" dirty="0" smtClean="0">
                <a:solidFill>
                  <a:srgbClr val="FF0000"/>
                </a:solidFill>
                <a:latin typeface="Arial Black" pitchFamily="34" charset="0"/>
              </a:rPr>
              <a:t>D.P.R. 16/12/1992, n. 495</a:t>
            </a:r>
            <a:r>
              <a:rPr lang="it-IT" sz="2000" dirty="0" smtClean="0">
                <a:latin typeface="Arial Black" pitchFamily="34" charset="0"/>
              </a:rPr>
              <a:t>, inoltre, stabilisce che in presenza del suddetto segnale verticale, la linea di arresto deve essere integrata con l’iscrizione «STOP» sulla pavimentazione.</a:t>
            </a:r>
            <a:endParaRPr lang="it-IT" sz="2000" dirty="0">
              <a:latin typeface="Arial Black" pitchFamily="34" charset="0"/>
            </a:endParaRPr>
          </a:p>
        </p:txBody>
      </p:sp>
      <p:sp>
        <p:nvSpPr>
          <p:cNvPr id="110594" name="Rectangle 2"/>
          <p:cNvSpPr>
            <a:spLocks noChangeArrowheads="1"/>
          </p:cNvSpPr>
          <p:nvPr/>
        </p:nvSpPr>
        <p:spPr bwMode="auto">
          <a:xfrm>
            <a:off x="0" y="4000504"/>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0" u="dbl" strike="noStrike" cap="none" normalizeH="0" dirty="0" smtClean="0">
                <a:ln>
                  <a:noFill/>
                </a:ln>
                <a:solidFill>
                  <a:schemeClr val="tx1"/>
                </a:solidFill>
                <a:effectLst/>
                <a:uFill>
                  <a:solidFill>
                    <a:srgbClr val="FF0000"/>
                  </a:solidFill>
                </a:uFill>
                <a:latin typeface="Arial Black" pitchFamily="34" charset="0"/>
                <a:ea typeface="Times New Roman" pitchFamily="18" charset="0"/>
                <a:cs typeface="Arial" pitchFamily="34" charset="0"/>
              </a:rPr>
              <a:t>La condotta di omessa precedenza in violazione del segnale di stop all’incrocio è valutata con maggiore gravità rispetto ad altre violazioni.</a:t>
            </a:r>
            <a:endParaRPr kumimoji="0" lang="it-IT" sz="2800" b="0" u="dbl" strike="noStrike" cap="none" normalizeH="0" dirty="0" smtClean="0">
              <a:ln>
                <a:noFill/>
              </a:ln>
              <a:solidFill>
                <a:schemeClr val="tx1"/>
              </a:solidFill>
              <a:effectLst/>
              <a:uFill>
                <a:solidFill>
                  <a:srgbClr val="FF0000"/>
                </a:solidFill>
              </a:uFill>
              <a:latin typeface="Arial Black" pitchFamily="34" charset="0"/>
              <a:cs typeface="Arial" pitchFamily="34" charset="0"/>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asellaDiTesto 3"/>
          <p:cNvSpPr txBox="1">
            <a:spLocks noChangeArrowheads="1"/>
          </p:cNvSpPr>
          <p:nvPr/>
        </p:nvSpPr>
        <p:spPr bwMode="auto">
          <a:xfrm>
            <a:off x="428596" y="500042"/>
            <a:ext cx="8137525"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La </a:t>
            </a:r>
            <a:r>
              <a:rPr lang="it-IT" sz="3600" b="1" dirty="0" smtClean="0">
                <a:solidFill>
                  <a:schemeClr val="tx1">
                    <a:lumMod val="50000"/>
                    <a:lumOff val="50000"/>
                  </a:schemeClr>
                </a:solidFill>
                <a:latin typeface="Arial Black" pitchFamily="34" charset="0"/>
              </a:rPr>
              <a:t>svolta</a:t>
            </a:r>
            <a:endParaRPr lang="it-IT" sz="3200" b="1" dirty="0">
              <a:solidFill>
                <a:schemeClr val="tx1">
                  <a:lumMod val="50000"/>
                  <a:lumOff val="50000"/>
                </a:schemeClr>
              </a:solidFill>
              <a:latin typeface="Arial Black" pitchFamily="34" charset="0"/>
            </a:endParaRPr>
          </a:p>
        </p:txBody>
      </p:sp>
      <p:sp>
        <p:nvSpPr>
          <p:cNvPr id="29701" name="AutoShape 10" descr="data:image/jpeg;base64,/9j/4AAQSkZJRgABAQAAAQABAAD/2wBDAAkGBwgHBgkIBwgKCgkLDRYPDQwMDRsUFRAWIB0iIiAdHx8kKDQsJCYxJx8fLT0tMTU3Ojo6Iys/RD84QzQ5Ojf/2wBDAQoKCg0MDRoPDxo3JR8lNzc3Nzc3Nzc3Nzc3Nzc3Nzc3Nzc3Nzc3Nzc3Nzc3Nzc3Nzc3Nzc3Nzc3Nzc3Nzc3Nzf/wAARCACkAOMDASIAAhEBAxEB/8QAHAAAAQUBAQEAAAAAAAAAAAAABAACAwUGAQcI/8QAPRAAAgEDAwEGBQIEBAYCAwAAAQIDAAQRBRIhMQYTIkFRYRQycYGRobEjQsHRFVLh8AclM2Jy8SRUgpKi/8QAGgEAAgMBAQAAAAAAAAAAAAAAAQIAAwQFBv/EACQRAAMAAgICAgMAAwAAAAAAAAABAgMRITEEEiJBEzIzI0Jh/9oADAMBAAIRAxEAPwAHbS21NtpbaQvIQtaTQOz1nd2xutUu2iRgTHDHjcQPPJ8vaqEpx5fQjNGR6jqEdq8MKbnJ/hu+RzjHpioK39Fpr3ZiKytjdadctcxIMypJjegPQ8f7xWZ28UfY3F/ZyWzW8Nosk8nw14Sckrn8+p+tQzRKkronyqxC/QGgnsZr14Bttc21PtpbKJCHbS21Ntrm2oQai0RGvNMRaIjWiiBdhbtcTxwx/M7BR963S9mbBYtkc8omA6scgn6Y6VlNCzHdrIoBdEJA9+lMTUtXn12eIwRCAd4I2Y45X0+uPSs95K/L6IKx+xd/CyWszQyjDL78H3FGQrQGnXF9d2MTanEqXMbMh29CvBH71aQrWvBbqdme1p6JVSpNlORalC8VqllNAzR1EYqNKUwpVqor0BNHUTJGgZppFiiAy7seFHrR7JWY7ei8TR4jYbN5uow2/wCXaT5/pRvI5ltBmVVJM0ujabaX9ktw8okLdFRsbPQH39c0Bqmn/CTbVO9HGVJqv7BQ6lDrV931+lxYhAqoByG8untmtLru1xFhgWyazePnur5ZdlxTPCMy8VDvFVm8fHSh5I66KZmKySOhmj5qzkjoZo8E0RkBd3SonZSqBKTZXdlTha6qZHHWuEbwfbWl0F1Gl92nIQEFW5DY8+aA/wAEvWsZrhoJI1EZKblwXPsCaK7Np/ypzKNrBn4PrtFMhKZP/g+muZ7s2kffZL7lZgS/QdDWfvQXu3YoVLHJB8q16lFtyrZO49RQj6GdSkkkgnSOXcSUdTjHGOfXrUa44Iq55MrsrmyrK/026sJNlzEVz8pByG+hFC7KUfYNtpbanKVzZQIRovNERrTVQ59vOr3S+zl/fKJAghiIzvl4z9BUdKeWQDsGMc6sCAen2qW60B73U1khuEQFs7ZEPB9mHlWmGhWligxvmlIOGJwM48hUEcZhJkCtu6BTySf7Vzc+f57gthaRKlq1naw2zOHIJYuBjP0HkKJhWjUjj24nAbpzjpTjapk90xHpuOR+a0+N5UTPrXZRllt7GItSheK4BtYqfLjipQK6U2qW0ZqWiPFNK1NiuEVamIwdkqu1q0+L06eLALbdyjGeRzVs2ACT0AzVRf6g6gLZIrOeNzjIB+lF0tckSbfAtOuopNTsmxhbq0aNtowN6EMOn1NWOsCBFDSSxI+cDcwBb6CqH/Ch3mlQvcTBzdDesZ2gjYckEdAa1VvYWduFaK3iVj/MVy2fcnmqtqWmh/k9ooJE9qGkStdLbQ3UYEign18xVDqNi9qQc7oz0atOPOqemV1jaKZ0oZ05qwkShnStSYgHspURtpUQ7KMIfSirOf4O6il2rIAf4qsviQeo+1JIiWAAyScUPao8t3H3o+ZXhcH/ADDI/auGkbqZc6k4vbxe8QNCFcs+csNpAwM5xQ+lRsbK42AFVmYcfyeEeHn0/fNVelzbr6W2iYN3rhnB/lRVH7nNaLQYkSzvI4n57xi4Cg8lc5phQy2aThpDEoHA4GTTmuvhgzZ8TYAPoabFABOgAJz59aF1P/pl0j3yRqcLk8gdRRIOu5YO4aO6zI5fhV6tkDoPvmqG6tu5mKblYdQVOfzUOnXdxftJcs8cqSqI43VSPCuMkfUj9KKVHYE7CIxgAnHNK0MmC7KaUz0FFFOemas9B0+CW4Wa8dViU+BWOO8b0zVV2oltli5Jez2kxoyXV7gOwJijbjH/AHGrHTdUb4u4t5HJjXAXPkccimatKSZ8KSViJTb5jHQVUW0ne2sE6A755cTN1wq/7GfrXFy5qutovmVrk1MZaQySyk524VT0UU+IBwM4GP1qDT5+/tizocMT+KJjRHA29RQS1oUeAGkYMeCg8vPJoYtLb3AidsrIOOM4Pmf9+vtRCgCZh/2im3kYdEfn+G27jqRjBH4qOdoCfOmQ2V38TdR56SwsxH0OB+lWSnIBrI2E8lvO2/csm5Y1H+Xc58vbgVp0lJMag5I+fHpWnwvIeOvWhc+LfKCcU0jPSnDkZpHABJ6V3k9raOfrnRV63OYbdVjPjds4HUqOTVbaDv5VYkEBS/HTzIoK8v8A4+7u2dHXauEXPiAB4+/X81JoFxizLSAsSWXP0/2KR7ZdK0i3s37/AFyyDZxDaSSceuVUZ+xq8gO6NkPXBP61ndHlz2iaPnP+HKRn3fn9qhuO0F7bdprTS4bMyQykbnCP4UPVy3yjB8uv5oNbAmaOC6AkaGTCsCCD5HPH70RdQpcQNG3n0Poazt1MItcTf4fCAc8cj/1Witpo7mFZYmyrUFw9obSZlbiIxyMjfMpwaEZeTWk1y1yBOoHHDD1qgZR5V0sWT2ky0tMG20qm20qs2KUdzKbWJZhwVZSM/WuWsU0t3PL3axiT+IylgSHHQj9ffmp7uMSGKI4zJIMA+2W/pUcrFIWkMjx4HQRHAP1xXGk3UUekyCO5u7mNVR/iZPl+UqMZH71puyR7+2vJnHjaV2BzyF2YrJ6dA0dphATvd5Du6ncTyc/QfitZ2WBisrlM7W38e420wC6tFZpQCcjAYUM5WOB5ZTwdwH6j80Rp8pGSCq+AZzVPfOxYkk7Yx4ahDPaZcrbSzW7qEjgGyNUzkEHoB6YqxjW7adJLiXMW3+ZcZ9MelVOiCSDWr2WQnY0xKKwJ3eWa0d+8ccCucs0mVUDp+tQiGGMHIPUVe2VtHJYiM8OUBww655qpUEqpPTAoyC/7hkWeMCNwFUg9SOn3rnec36o0QgeWWW3aS2ueqo2x/UHgc0NaFbaIoFZgVCgdTmrLUrZTsnjBO7wln6/ShIxtBbGcDjNZ8ES8NV9j237JF7pqNFYuHOMDr6cU6wclwHjKNj5geGqGCbOll/NmwfzU0UDELLHIMeWaz7IGnBusZ9/9/ipWGFAqE5E+7AA9qmck8+p4q2O0hGAavbJ3IvcfxIBuxwN+Og/JyPeg9EllLyyTyKRKMlFz4fqT1P3qy1aJZ7QQNjxOMgnggcmlBB8NEI0UBc8YPWn81L82pRMVfDkNt8d1x/KaG1i8TT7GSZgcHA4GfqfxRkS7Itp69Sfegr0Qz3UcMxjyBlVY8kk5/pXZxJzjSZjfNmS1uSKOeS7hxiRCCAfM48uv2oDSRd3FlE0N6kcPesO7WEEnDANlj960na8QW2nC5uYmlcnEQ287z0HTPl+lVml6c2kwQ2cxVmjjMjFehz4v3q5cTsbt6CbC1a47UNMt3PAIII4z3LAA53EZz16irq603VIZBNDq4xnxBrRTkfYiqvs4e91rUeeRDCnHqFzn9a11vIlxBsfqBg5papp8C+qfJhe2MGtrDFNbvZTkDAcBkbPl6iraxudQtLkW8AWYsgbuiflPn9BR2qIveW8JdOJdxXIJYAHy+uKNt44g6SiF1bHzbep/NGqTlbClpkgW7ljZbpYACOQM/es24AJA6A4B9RWiuJkUMFikaX1IIx96z7jBx51b4z7EykOKVOwaVa9lOil1JN0SIMbmkXDMSApGTnjmpNs7W0pubxCzIQoVPP2yDmnalGzQBkGdjZ5+hFMsO6ltm/kmAzznnn36iuRJtozUV7JcG03MWCWo3bgFJyTjIHsB+fetBoJ320rDqJOg9NtZiMF9b1XLoSsoCFOgAUAD7DitF2elBhlK8fxMEenFMAu7YZRiP8oxzjPtVZfTYLBVyNuMCrCJ9kEmGKhgAcedASEeFSPGynA9vWoAqYMJqbWzpIjM2QRzkNz09Mk1Y31msRUvcEqOi9GFBaorJPb3TI3d933LYGSCDkH9aNSRL8LuDd8B4jjgipsOmGqg2jHIwP2qVHGxopFDRN8wIzTgoAAHTFNK1Rkxq5csul6YdA1s0DK+1k25yx5UD1J/eqDUby2gs5nhnRzGMqA3LYPl60Xd2qXdvJbybsOOSDWb1PSbi2TcXSWL2XBA9/L71lx+O8ae3wWqlTNZoVyl1ayRK2d21x9fOrS12iQKMgEjivPOxMtxbdoWRi3w7RknPTNehW2RdbSDlW6/esVx63oNIPJPxIQ/Lsz+tD3GoW1tcpHPMqkAsVzz+PvTNZeeLT55rX/rInh8Oa8/s4brULqOMF++mOVkdedoOC59uoAq3DG7VAUprk2dprNvqV9PFJG6hDlGbjjOAR/v0q/t4yxDtyqjAz5+9BaTolrpykqBLK3WRh+1Wy8DA4HpXQjw9ZPensz5Ms9SL3rO9owIL2O4kK92wBy0YIBWtEeKguYIrqJo7iNZEYY2sK3dmZPTMfba1YdodQ09SGEETOy7iVDtjw+Hp6+/5o2/mjutSvDbsJVitlzsbg5+lZDVbGPsp2mR54HOj3EqvCQx46Ernrkc/arq0jsrW9v208JHDOC0ZhPhdQP9Sfrmq9vWmaHM8NFh2UMa69frETseKNhu8iVP9q0GoXC2GblZVwP5Mjxe2Ky3Z4iDtHcqWVg0UXOfXeB+1aHtFYwTaZMJC0LsnhlUZZGHIx70b7ElFPN2j0qPWbf4vvDOwDL3hC7QeBgf0JFasTWcqZyMY8sg/ivnS5uJLyeR5JC80hIy55Zugr2+wtFs7SCJBhliRXI/mIUDkdKGOXk6HypQkGXV00mUjJWPp18qAP60Q9QMK344UIyU9keKVOxSqwUF25BDAY8xWV1ln0zUoYLfJS5UuEbogB5HuCa2AWsr20sLqSa1vraF5VgQq+0Z2jIOT7YzXHOjKTrkorIvHq18rkM7nvhx1zn/ANVodGKiOYqerAgenFZ3T4+81ONl3EsGHTqh8QOfbJH2q+0UEPdoScK6kZ8gRTT0JaSfBd28bzqsY58Xl6V3u44nKl90kjgA4+VQBj+v5qGN8H04oS2nMmpMxOVibAB4586YQr+1V4bJ5Lcg7Lh0DAexxj9R+K72TkX/ABK6ijHgeFXx5Ag4/r+lF9prFtRmtwqIHMmA0pxgkdcj3Aqw0TQodKUsHMs7KA0h4AHXAH1+9JSey+aXpoOK00rU+2uFaghCoxTJ0DJggYqcLXJV8NUeR/NjR+xBDZxgB4VUSLnjjxDzFWlqFEivsIPpnzoSGISR7/JWwammvIdOsjdTbmWPAIA5yTgfvXI3yX9h15P8PCWbG48AUltYgneLEqEqBkDGADnH5JNVcl6b+6SSPwxxKSdxBOf71cQlmtWLdDnFCW2wUtBydBT6jj4VfoKfmvTT0jnPs6TTc1002nQjIL2yttQtpLW8hWaGQYZGGc/2PvWEs7JbPTPhYWLm2leNHbgsM+fvg16D51g7OTC3CEk73Y/rS0iyGwayLQ6xByQtzDx9YyT+zGtVZytcCSGWV8MpX5vL2rDS/Grqlp8UFt41EjQBCCSeAQx9wc4HpWq0idnlUktg8ncelLkXCGlmTs/+H8tnqUk17MrW0DhoinWQ5zyPKvRScqp9qfeKHiJwOmfrUQP8JfoKfx+2Lmp0lsa9QsKleoTW1FAylXaVQhzbTgvPGftT9tdxjnOK5OjcYjVYltu0L92qpkqRjoMgZ4/NEzRPBPPPbOE788hl3KDz09q72hZF19IyMERI2fXlv6AVK6lY8nB24IFOhGAPeS2umpf3XeNG0rQt3SjwkdCfanaHOLl2kcK2QOQx61bWNr8R2bvYgCSXkI+o5FU+kSWqfwwjRH5v4Z4/FQhb3EscRiZlJxIpx5DBznNXu0jj+XyrOXIL28ndEF+mGPTOMHFaK2kWaFWU5x4SfcdaDQULbTStTYFNIoDEO2mzD+F96nxUdwv8L6c1Vm/mxp7HWDKYHjJHzA4z5VWdr5QulhV4Dyqgz588mjYGBGMYI53etV3atQ9raJ1AmUnHsc1wqNMrkWlTGMhWJ2N5gZwa1MWO7OOmOMnms1p6d0VVlO0nGc1pIwRETnIAxnFNPYLDYuEX6Cn1HH8i/SnV6bH+pzq7O00muk0wmrEitnetYmNNrsfUn9zWzz4h9ayYjzHL6h2H/wDVC+h47KntIuyyguUx3kEqsv34I+4NHaK477cGyD0PrQfaTnTj6Bkz/wDsKWjSbHVR5Gla3Gx/s2pO+3//ABNRp/0l+lOtWV4lGeTzUagquKOD9hcnRxutRNUjGomrYikbSpUqJAkLXdtSBa7trlG0xnbHSWa/ttQhlO/IR0YeEheetRST4iLDPAzz61oe0i//ABbdcAky+f0NZko8kTGPpk8HrTIRmj7LK50aMyDBMjH688Gspf27W+pXAthzDK2VA/lz/T9q2HZed7jSI+8UBo2aPjzweP3ql7TLLZ6yl1HHlZUB/wDIjg/pioQgt7uK4JwoRyPPnn1FaLQY1GlxMnIfLZPU5P8ApWajg3SGaBQUI45HHqK0HZyRu6kt5R44myOfI/61GFFniuFam21xlpRiDFdKBlKnzFP210LUa2tE/wCldHJEkvdyMFYHjPGare08zsItm4AMPD5H61aXSh53Tap8xkZBNUGvC6Wz7ruyUzwV8uf0rz+Rato2Ryth9psuFwjHvNu4e+BmrjT5JVzDMG8Xy+YxWc0s3AtodwHeqBtIbqOmPc1pIXndxthaMDqCy1J7BaLgelLNczXCa9RC0kcyuzpNMJrhNNJq1IQdnxCszAe8e4A6OWZfyQa0LNzxWbU9w0QB5DEH7mkydDwVmvDvLJ0AJO9Pv4xUdkpXdKBhEYAn65/tRHaEmGwmkHBQoeD/AN4zU8Nv3Gg96eWmlVzn0BwP70ZXwC3qi+tG/gJt6j+9SyMScnHPpUGnnfAEcHcOMj9qnmwMDnPoarwvVhycoiJqM1JjNcK1t2igjxSp+2lR2QsQopbRXc13Ncs2FB2uG21tpAcYkKg+5HH7Vn9+2MgYUEgA/WtR2qhafRpCibzG6uVBwcdD+9YaW6EqCKP52IXFMhWbTsjEiaU21ixM8hIPkRxip+0kO/SpWEeTEQ2DzxnmhexMjSaVMW/+y7fkA1fyxrLG8cnKupVs+hHNKE88RHtCJYjvt2PHqvsavuzjqb+Ubsl4uPfB/wBapoVaNpoHBbuyVYeuPT8URp8kdrqFvLA5ILgbT1AJwR+tEBs9tNYVKRjzz6U00oxFikFqTHNLbRJsqLkqLt9p8XXB+gqk1oGKDvGVnfdzjOQPYVe6yphlSRAfHwM9M1n9TRIohIpzLwXdjzj+lcLyFrK9mzG/iT6LKGgXe7EgZCEYJ9s1obAyTCQTeoK4GOPtVHbWTfCQiUASMneehXPIqy0eSZZCkgLDGQTSpavkFcovS2OlNL1wjwg+1QuSPOvUxppHMrseXphkod5MedQvPjzq9SIFtJVfJaLIhaIgsj5wT5HpXfiOvNVcz3Y1CSW1uRDuUIwliDq32yD50mSNyND5Au1asui3RYEeAEZ/8hmrZ8S6VbIgwpCZGc9Aaou1UV82jXPxGowuNm3YloFDEkADJYkc0bEt1BolrFaSI8sfzNMSM8nPTzyaEz/jYafyRbW8xMypu56MPajGZmOXOdvGaotLOtSlk/5cAx+ZllO0/XNWKQ6rBI3xktm8fG7u0dWJ9snGKqidUuR6e10HryK6RUUTZFTjpWllaRHilUmBSpdh0TDPoa4XxU+BTWCeY4rAXg07q0EgkTepQ5X/ADDHSvMLjVtNtphG1wokTBCrGXx9cV6NqQl+Hf4ZRvIIG7pXjeo6Nrx1SeaTSby4eWQsZETcGPrxU2Q9X7Hoy2TzAoba5CyRFTyfI5Hl0FaHcD0xWa7F6deWmg20V+Hik28wPjMfNaEx4+U/rUIY/tFF8HrJuAdonAkXHr0b+n5oWeeEhZNyLIXG1c4Ln0A8z+tHdvzdtoUkdnHLJcqytH3Y9OvPlxXkkdxMLjvL1JlmBBPeHLqR0OT71CaPoZHLIpI5I5HpXc5NY7sV2uOr3CaZeANchCyzjo4X/MPX38/atntx1NQghThXMis728u9TtOzssmjLO1wZFVjbrukVDnJA+2Mj1qELLVk+JQRQEd6jbjgdBWX1mJwI+98ZZ1Ix1Yk4GPfyxWE0zSNe1G6Ellpt8k5PinlVogCfMucf39q9Msuxb/F2V1quu6jfG1ZZFgdlWPvFwcnAywyOATWLL4ryZPbZZOXU6DdeJtry22Dhodpz54P/qnRTR3XdC2/hMrA7T09/tTe2Y1NLa2uNK0s6i8TMJIllCuFI6jPXp096wV/271S0eO3m7PHTptvAu1YsR6gYAP69aqzeLby7lcDzkn10z2Dux0HOKjeDPNeedl/+I2QltrKCVd2BdRDBUH/ADJ6D1H4r0wYIyDkeRHnXWxtqUjJ2yrmtCegNVt3ayJnbzWlK0x4lceID7VfOVoVyYi5aWFdzDjIAA6sTwAPerGGxkhIlvGhC8EHnAPuatG0rN/Hc5DLGrAIwz4iR4h74yPvRE9tJKCuTj61MuT2WkSJ0zG9rbiMpbW4GWeVWJznhf8AXFdjmXu1RSMAADmjb/sbFduJpZHLDoA2BQT6HPFKse843Dxeg86OKkp9WGp29lzo4YKcRscYzjz6/wB6K1MLsTb50JpCtLunhkK2SjuoNwB3gdZCf0A+9FzgTSKiAMQedvlVHVD9ojgQ7ehogLxREVvhRxUhh9qtdi6A9tKi+5PpSqexNCpppUqyloxgOQQDUTRqMEDHOOKVKoFEyoF4GaRUelKlUADtEj4UjGT5VX6l2Y0bWGVdRsklODh8kMPuOaVKoEj0PsbomhXZvdPt5EnVSAzTM2AeOhNX56UqVQUbXQcEAcZODilSqEY9Tu5P708UqVMgEg8sgHJxzQmr6Lp2uW/weqWyzxK2VzkMh9QR0P0pUqKAzLL/AMK+z0d4kgl1EqOe6NxlTjnHTOPvW5X5RgY46UqVEAqVKlRRDnnSpUqJBD0qC7gilUI65DA8g4NKlQnshBb20cUKxJkRxrhVzwABgURFFHGVCKBkZ6UqVT/Yn0Sn0rmKVKp9hFilSpUSH//Z"/>
          <p:cNvSpPr>
            <a:spLocks noChangeAspect="1" noChangeArrowheads="1"/>
          </p:cNvSpPr>
          <p:nvPr/>
        </p:nvSpPr>
        <p:spPr bwMode="auto">
          <a:xfrm>
            <a:off x="155575" y="-579438"/>
            <a:ext cx="1666875" cy="1209676"/>
          </a:xfrm>
          <a:prstGeom prst="rect">
            <a:avLst/>
          </a:prstGeom>
          <a:noFill/>
          <a:ln w="9525">
            <a:noFill/>
            <a:miter lim="800000"/>
            <a:headEnd/>
            <a:tailEnd/>
          </a:ln>
        </p:spPr>
        <p:txBody>
          <a:bodyPr/>
          <a:lstStyle/>
          <a:p>
            <a:endParaRPr lang="it-IT"/>
          </a:p>
        </p:txBody>
      </p:sp>
      <p:pic>
        <p:nvPicPr>
          <p:cNvPr id="37890" name="Picture 2" descr="http://upload.wikimedia.org/wikipedia/it/thumb/d/d4/Frecciascooter.jpg/250px-Frecciascooter.jpg">
            <a:hlinkClick r:id="rId2"/>
          </p:cNvPr>
          <p:cNvPicPr>
            <a:picLocks noChangeAspect="1" noChangeArrowheads="1"/>
          </p:cNvPicPr>
          <p:nvPr/>
        </p:nvPicPr>
        <p:blipFill>
          <a:blip r:embed="rId3"/>
          <a:srcRect/>
          <a:stretch>
            <a:fillRect/>
          </a:stretch>
        </p:blipFill>
        <p:spPr bwMode="auto">
          <a:xfrm>
            <a:off x="1571604" y="4071942"/>
            <a:ext cx="2381250" cy="1819276"/>
          </a:xfrm>
          <a:prstGeom prst="rect">
            <a:avLst/>
          </a:prstGeom>
          <a:noFill/>
        </p:spPr>
      </p:pic>
      <p:sp>
        <p:nvSpPr>
          <p:cNvPr id="37891" name="Rectangle 3"/>
          <p:cNvSpPr>
            <a:spLocks noChangeArrowheads="1"/>
          </p:cNvSpPr>
          <p:nvPr/>
        </p:nvSpPr>
        <p:spPr bwMode="auto">
          <a:xfrm>
            <a:off x="0" y="1214422"/>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2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Nell’effettuare una manovra di svolta i conducenti devono sempre assicurarsi di non creare pericolo o intralcio agli altri utenti della strada, sono tenuti a segnalare, con sufficiente anticipo, la loro intenzione.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2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La segnalazione della manovra suddetta va effettuata servendosi degli appositi indicatori luminosi di direzione (le </a:t>
            </a:r>
            <a:r>
              <a:rPr kumimoji="0" lang="it-IT" sz="2200" b="0" u="none" strike="noStrike" cap="none" normalizeH="0" baseline="0" dirty="0" err="1" smtClean="0">
                <a:ln>
                  <a:noFill/>
                </a:ln>
                <a:solidFill>
                  <a:schemeClr val="tx1"/>
                </a:solidFill>
                <a:effectLst/>
                <a:latin typeface="Arial Black" pitchFamily="34" charset="0"/>
                <a:ea typeface="Times New Roman" pitchFamily="18" charset="0"/>
                <a:cs typeface="Arial" pitchFamily="34" charset="0"/>
              </a:rPr>
              <a:t>cc.dd.</a:t>
            </a:r>
            <a:r>
              <a:rPr kumimoji="0" lang="it-IT" sz="22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frecce) e la segnalazione deve continuare </a:t>
            </a:r>
            <a:r>
              <a:rPr kumimoji="0" lang="it-IT" sz="2200"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«per tutta la durata della manovra»</a:t>
            </a:r>
            <a:r>
              <a:rPr kumimoji="0" lang="it-IT" sz="22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r>
              <a:rPr kumimoji="0" lang="it-IT" sz="2200" b="0" i="1" u="none" strike="noStrike" cap="none" normalizeH="0" baseline="0" dirty="0" smtClean="0">
                <a:ln>
                  <a:noFill/>
                </a:ln>
                <a:solidFill>
                  <a:schemeClr val="tx1"/>
                </a:solidFill>
                <a:effectLst/>
                <a:latin typeface="Arial Black" pitchFamily="34" charset="0"/>
                <a:cs typeface="Arial" pitchFamily="34" charset="0"/>
              </a:rPr>
              <a:t> </a:t>
            </a:r>
          </a:p>
        </p:txBody>
      </p:sp>
      <p:pic>
        <p:nvPicPr>
          <p:cNvPr id="37893" name="Picture 5" descr="http://upload.wikimedia.org/wikipedia/commons/thumb/a/a2/Kontrollleuchte_Blinker_black.svg/220px-Kontrollleuchte_Blinker_black.svg.png">
            <a:hlinkClick r:id="rId4"/>
          </p:cNvPr>
          <p:cNvPicPr>
            <a:picLocks noChangeAspect="1" noChangeArrowheads="1"/>
          </p:cNvPicPr>
          <p:nvPr/>
        </p:nvPicPr>
        <p:blipFill>
          <a:blip r:embed="rId5"/>
          <a:srcRect/>
          <a:stretch>
            <a:fillRect/>
          </a:stretch>
        </p:blipFill>
        <p:spPr bwMode="auto">
          <a:xfrm>
            <a:off x="4143372" y="4071942"/>
            <a:ext cx="2286016" cy="1828813"/>
          </a:xfrm>
          <a:prstGeom prst="rect">
            <a:avLst/>
          </a:prstGeom>
          <a:noFill/>
        </p:spPr>
      </p:pic>
      <p:pic>
        <p:nvPicPr>
          <p:cNvPr id="37895" name="Picture 7" descr="http://upload.wikimedia.org/wikipedia/commons/thumb/2/2f/Bicycle_hand_signal_left_turn_USA.jpg/100px-Bicycle_hand_signal_left_turn_USA.jpg">
            <a:hlinkClick r:id="rId6"/>
          </p:cNvPr>
          <p:cNvPicPr>
            <a:picLocks noChangeAspect="1" noChangeArrowheads="1"/>
          </p:cNvPicPr>
          <p:nvPr/>
        </p:nvPicPr>
        <p:blipFill>
          <a:blip r:embed="rId7"/>
          <a:srcRect/>
          <a:stretch>
            <a:fillRect/>
          </a:stretch>
        </p:blipFill>
        <p:spPr bwMode="auto">
          <a:xfrm>
            <a:off x="6715140" y="4071941"/>
            <a:ext cx="1000132" cy="1840243"/>
          </a:xfrm>
          <a:prstGeom prst="rect">
            <a:avLst/>
          </a:prstGeom>
          <a:noFill/>
        </p:spPr>
      </p:pic>
      <p:pic>
        <p:nvPicPr>
          <p:cNvPr id="37897" name="Picture 9" descr="http://upload.wikimedia.org/wikipedia/commons/thumb/5/58/Bicycle_hand_signal_right_turn_USA.jpg/100px-Bicycle_hand_signal_right_turn_USA.jpg">
            <a:hlinkClick r:id="rId8"/>
          </p:cNvPr>
          <p:cNvPicPr>
            <a:picLocks noChangeAspect="1" noChangeArrowheads="1"/>
          </p:cNvPicPr>
          <p:nvPr/>
        </p:nvPicPr>
        <p:blipFill>
          <a:blip r:embed="rId9"/>
          <a:srcRect/>
          <a:stretch>
            <a:fillRect/>
          </a:stretch>
        </p:blipFill>
        <p:spPr bwMode="auto">
          <a:xfrm>
            <a:off x="7929586" y="4071941"/>
            <a:ext cx="1000132" cy="1840243"/>
          </a:xfrm>
          <a:prstGeom prst="rect">
            <a:avLst/>
          </a:prstGeom>
          <a:noFill/>
        </p:spPr>
      </p:pic>
      <p:pic>
        <p:nvPicPr>
          <p:cNvPr id="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asellaDiTesto 3"/>
          <p:cNvSpPr txBox="1">
            <a:spLocks noChangeArrowheads="1"/>
          </p:cNvSpPr>
          <p:nvPr/>
        </p:nvSpPr>
        <p:spPr bwMode="auto">
          <a:xfrm>
            <a:off x="428596" y="500042"/>
            <a:ext cx="8137525"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La </a:t>
            </a:r>
            <a:r>
              <a:rPr lang="it-IT" sz="3600" b="1" dirty="0" smtClean="0">
                <a:solidFill>
                  <a:schemeClr val="tx1">
                    <a:lumMod val="50000"/>
                    <a:lumOff val="50000"/>
                  </a:schemeClr>
                </a:solidFill>
                <a:latin typeface="Arial Black" pitchFamily="34" charset="0"/>
              </a:rPr>
              <a:t>svolta a sinistra</a:t>
            </a:r>
            <a:endParaRPr lang="it-IT" sz="3200" b="1" dirty="0">
              <a:solidFill>
                <a:schemeClr val="tx1">
                  <a:lumMod val="50000"/>
                  <a:lumOff val="50000"/>
                </a:schemeClr>
              </a:solidFill>
              <a:latin typeface="Arial Black" pitchFamily="34" charset="0"/>
            </a:endParaRPr>
          </a:p>
        </p:txBody>
      </p:sp>
      <p:sp>
        <p:nvSpPr>
          <p:cNvPr id="29701" name="AutoShape 10" descr="data:image/jpeg;base64,/9j/4AAQSkZJRgABAQAAAQABAAD/2wBDAAkGBwgHBgkIBwgKCgkLDRYPDQwMDRsUFRAWIB0iIiAdHx8kKDQsJCYxJx8fLT0tMTU3Ojo6Iys/RD84QzQ5Ojf/2wBDAQoKCg0MDRoPDxo3JR8lNzc3Nzc3Nzc3Nzc3Nzc3Nzc3Nzc3Nzc3Nzc3Nzc3Nzc3Nzc3Nzc3Nzc3Nzc3Nzc3Nzf/wAARCACkAOMDASIAAhEBAxEB/8QAHAAAAQUBAQEAAAAAAAAAAAAABAACAwUGAQcI/8QAPRAAAgEDAwEGBQIEBAYCAwAAAQIDAAQRBRIhMQYTIkFRYRQycYGRobEjQsHRFVLh8AclM2Jy8SRUgpKi/8QAGgEAAgMBAQAAAAAAAAAAAAAAAQIAAwQFBv/EACQRAAMAAgICAgMAAwAAAAAAAAABAgMRITEEEiJBEzIzI0Jh/9oADAMBAAIRAxEAPwAHbS21NtpbaQvIQtaTQOz1nd2xutUu2iRgTHDHjcQPPJ8vaqEpx5fQjNGR6jqEdq8MKbnJ/hu+RzjHpioK39Fpr3ZiKytjdadctcxIMypJjegPQ8f7xWZ28UfY3F/ZyWzW8Nosk8nw14Sckrn8+p+tQzRKkronyqxC/QGgnsZr14Bttc21PtpbKJCHbS21Ntrm2oQai0RGvNMRaIjWiiBdhbtcTxwx/M7BR963S9mbBYtkc8omA6scgn6Y6VlNCzHdrIoBdEJA9+lMTUtXn12eIwRCAd4I2Y45X0+uPSs95K/L6IKx+xd/CyWszQyjDL78H3FGQrQGnXF9d2MTanEqXMbMh29CvBH71aQrWvBbqdme1p6JVSpNlORalC8VqllNAzR1EYqNKUwpVqor0BNHUTJGgZppFiiAy7seFHrR7JWY7ei8TR4jYbN5uow2/wCXaT5/pRvI5ltBmVVJM0ujabaX9ktw8okLdFRsbPQH39c0Bqmn/CTbVO9HGVJqv7BQ6lDrV931+lxYhAqoByG8untmtLru1xFhgWyazePnur5ZdlxTPCMy8VDvFVm8fHSh5I66KZmKySOhmj5qzkjoZo8E0RkBd3SonZSqBKTZXdlTha6qZHHWuEbwfbWl0F1Gl92nIQEFW5DY8+aA/wAEvWsZrhoJI1EZKblwXPsCaK7Np/ypzKNrBn4PrtFMhKZP/g+muZ7s2kffZL7lZgS/QdDWfvQXu3YoVLHJB8q16lFtyrZO49RQj6GdSkkkgnSOXcSUdTjHGOfXrUa44Iq55MrsrmyrK/026sJNlzEVz8pByG+hFC7KUfYNtpbanKVzZQIRovNERrTVQ59vOr3S+zl/fKJAghiIzvl4z9BUdKeWQDsGMc6sCAen2qW60B73U1khuEQFs7ZEPB9mHlWmGhWligxvmlIOGJwM48hUEcZhJkCtu6BTySf7Vzc+f57gthaRKlq1naw2zOHIJYuBjP0HkKJhWjUjj24nAbpzjpTjapk90xHpuOR+a0+N5UTPrXZRllt7GItSheK4BtYqfLjipQK6U2qW0ZqWiPFNK1NiuEVamIwdkqu1q0+L06eLALbdyjGeRzVs2ACT0AzVRf6g6gLZIrOeNzjIB+lF0tckSbfAtOuopNTsmxhbq0aNtowN6EMOn1NWOsCBFDSSxI+cDcwBb6CqH/Ch3mlQvcTBzdDesZ2gjYckEdAa1VvYWduFaK3iVj/MVy2fcnmqtqWmh/k9ooJE9qGkStdLbQ3UYEign18xVDqNi9qQc7oz0atOPOqemV1jaKZ0oZ05qwkShnStSYgHspURtpUQ7KMIfSirOf4O6il2rIAf4qsviQeo+1JIiWAAyScUPao8t3H3o+ZXhcH/ADDI/auGkbqZc6k4vbxe8QNCFcs+csNpAwM5xQ+lRsbK42AFVmYcfyeEeHn0/fNVelzbr6W2iYN3rhnB/lRVH7nNaLQYkSzvI4n57xi4Cg8lc5phQy2aThpDEoHA4GTTmuvhgzZ8TYAPoabFABOgAJz59aF1P/pl0j3yRqcLk8gdRRIOu5YO4aO6zI5fhV6tkDoPvmqG6tu5mKblYdQVOfzUOnXdxftJcs8cqSqI43VSPCuMkfUj9KKVHYE7CIxgAnHNK0MmC7KaUz0FFFOemas9B0+CW4Wa8dViU+BWOO8b0zVV2oltli5Jez2kxoyXV7gOwJijbjH/AHGrHTdUb4u4t5HJjXAXPkccimatKSZ8KSViJTb5jHQVUW0ne2sE6A755cTN1wq/7GfrXFy5qutovmVrk1MZaQySyk524VT0UU+IBwM4GP1qDT5+/tizocMT+KJjRHA29RQS1oUeAGkYMeCg8vPJoYtLb3AidsrIOOM4Pmf9+vtRCgCZh/2im3kYdEfn+G27jqRjBH4qOdoCfOmQ2V38TdR56SwsxH0OB+lWSnIBrI2E8lvO2/csm5Y1H+Xc58vbgVp0lJMag5I+fHpWnwvIeOvWhc+LfKCcU0jPSnDkZpHABJ6V3k9raOfrnRV63OYbdVjPjds4HUqOTVbaDv5VYkEBS/HTzIoK8v8A4+7u2dHXauEXPiAB4+/X81JoFxizLSAsSWXP0/2KR7ZdK0i3s37/AFyyDZxDaSSceuVUZ+xq8gO6NkPXBP61ndHlz2iaPnP+HKRn3fn9qhuO0F7bdprTS4bMyQykbnCP4UPVy3yjB8uv5oNbAmaOC6AkaGTCsCCD5HPH70RdQpcQNG3n0Poazt1MItcTf4fCAc8cj/1Witpo7mFZYmyrUFw9obSZlbiIxyMjfMpwaEZeTWk1y1yBOoHHDD1qgZR5V0sWT2ky0tMG20qm20qs2KUdzKbWJZhwVZSM/WuWsU0t3PL3axiT+IylgSHHQj9ffmp7uMSGKI4zJIMA+2W/pUcrFIWkMjx4HQRHAP1xXGk3UUekyCO5u7mNVR/iZPl+UqMZH71puyR7+2vJnHjaV2BzyF2YrJ6dA0dphATvd5Du6ncTyc/QfitZ2WBisrlM7W38e420wC6tFZpQCcjAYUM5WOB5ZTwdwH6j80Rp8pGSCq+AZzVPfOxYkk7Yx4ahDPaZcrbSzW7qEjgGyNUzkEHoB6YqxjW7adJLiXMW3+ZcZ9MelVOiCSDWr2WQnY0xKKwJ3eWa0d+8ccCucs0mVUDp+tQiGGMHIPUVe2VtHJYiM8OUBww655qpUEqpPTAoyC/7hkWeMCNwFUg9SOn3rnec36o0QgeWWW3aS2ueqo2x/UHgc0NaFbaIoFZgVCgdTmrLUrZTsnjBO7wln6/ShIxtBbGcDjNZ8ES8NV9j237JF7pqNFYuHOMDr6cU6wclwHjKNj5geGqGCbOll/NmwfzU0UDELLHIMeWaz7IGnBusZ9/9/ipWGFAqE5E+7AA9qmck8+p4q2O0hGAavbJ3IvcfxIBuxwN+Og/JyPeg9EllLyyTyKRKMlFz4fqT1P3qy1aJZ7QQNjxOMgnggcmlBB8NEI0UBc8YPWn81L82pRMVfDkNt8d1x/KaG1i8TT7GSZgcHA4GfqfxRkS7Itp69Sfegr0Qz3UcMxjyBlVY8kk5/pXZxJzjSZjfNmS1uSKOeS7hxiRCCAfM48uv2oDSRd3FlE0N6kcPesO7WEEnDANlj960na8QW2nC5uYmlcnEQ287z0HTPl+lVml6c2kwQ2cxVmjjMjFehz4v3q5cTsbt6CbC1a47UNMt3PAIII4z3LAA53EZz16irq603VIZBNDq4xnxBrRTkfYiqvs4e91rUeeRDCnHqFzn9a11vIlxBsfqBg5papp8C+qfJhe2MGtrDFNbvZTkDAcBkbPl6iraxudQtLkW8AWYsgbuiflPn9BR2qIveW8JdOJdxXIJYAHy+uKNt44g6SiF1bHzbep/NGqTlbClpkgW7ljZbpYACOQM/es24AJA6A4B9RWiuJkUMFikaX1IIx96z7jBx51b4z7EykOKVOwaVa9lOil1JN0SIMbmkXDMSApGTnjmpNs7W0pubxCzIQoVPP2yDmnalGzQBkGdjZ5+hFMsO6ltm/kmAzznnn36iuRJtozUV7JcG03MWCWo3bgFJyTjIHsB+fetBoJ320rDqJOg9NtZiMF9b1XLoSsoCFOgAUAD7DitF2elBhlK8fxMEenFMAu7YZRiP8oxzjPtVZfTYLBVyNuMCrCJ9kEmGKhgAcedASEeFSPGynA9vWoAqYMJqbWzpIjM2QRzkNz09Mk1Y31msRUvcEqOi9GFBaorJPb3TI3d933LYGSCDkH9aNSRL8LuDd8B4jjgipsOmGqg2jHIwP2qVHGxopFDRN8wIzTgoAAHTFNK1Rkxq5csul6YdA1s0DK+1k25yx5UD1J/eqDUby2gs5nhnRzGMqA3LYPl60Xd2qXdvJbybsOOSDWb1PSbi2TcXSWL2XBA9/L71lx+O8ae3wWqlTNZoVyl1ayRK2d21x9fOrS12iQKMgEjivPOxMtxbdoWRi3w7RknPTNehW2RdbSDlW6/esVx63oNIPJPxIQ/Lsz+tD3GoW1tcpHPMqkAsVzz+PvTNZeeLT55rX/rInh8Oa8/s4brULqOMF++mOVkdedoOC59uoAq3DG7VAUprk2dprNvqV9PFJG6hDlGbjjOAR/v0q/t4yxDtyqjAz5+9BaTolrpykqBLK3WRh+1Wy8DA4HpXQjw9ZPensz5Ms9SL3rO9owIL2O4kK92wBy0YIBWtEeKguYIrqJo7iNZEYY2sK3dmZPTMfba1YdodQ09SGEETOy7iVDtjw+Hp6+/5o2/mjutSvDbsJVitlzsbg5+lZDVbGPsp2mR54HOj3EqvCQx46Ernrkc/arq0jsrW9v208JHDOC0ZhPhdQP9Sfrmq9vWmaHM8NFh2UMa69frETseKNhu8iVP9q0GoXC2GblZVwP5Mjxe2Ky3Z4iDtHcqWVg0UXOfXeB+1aHtFYwTaZMJC0LsnhlUZZGHIx70b7ElFPN2j0qPWbf4vvDOwDL3hC7QeBgf0JFasTWcqZyMY8sg/ivnS5uJLyeR5JC80hIy55Zugr2+wtFs7SCJBhliRXI/mIUDkdKGOXk6HypQkGXV00mUjJWPp18qAP60Q9QMK344UIyU9keKVOxSqwUF25BDAY8xWV1ln0zUoYLfJS5UuEbogB5HuCa2AWsr20sLqSa1vraF5VgQq+0Z2jIOT7YzXHOjKTrkorIvHq18rkM7nvhx1zn/ANVodGKiOYqerAgenFZ3T4+81ONl3EsGHTqh8QOfbJH2q+0UEPdoScK6kZ8gRTT0JaSfBd28bzqsY58Xl6V3u44nKl90kjgA4+VQBj+v5qGN8H04oS2nMmpMxOVibAB4586YQr+1V4bJ5Lcg7Lh0DAexxj9R+K72TkX/ABK6ijHgeFXx5Ag4/r+lF9prFtRmtwqIHMmA0pxgkdcj3Aqw0TQodKUsHMs7KA0h4AHXAH1+9JSey+aXpoOK00rU+2uFaghCoxTJ0DJggYqcLXJV8NUeR/NjR+xBDZxgB4VUSLnjjxDzFWlqFEivsIPpnzoSGISR7/JWwammvIdOsjdTbmWPAIA5yTgfvXI3yX9h15P8PCWbG48AUltYgneLEqEqBkDGADnH5JNVcl6b+6SSPwxxKSdxBOf71cQlmtWLdDnFCW2wUtBydBT6jj4VfoKfmvTT0jnPs6TTc1002nQjIL2yttQtpLW8hWaGQYZGGc/2PvWEs7JbPTPhYWLm2leNHbgsM+fvg16D51g7OTC3CEk73Y/rS0iyGwayLQ6xByQtzDx9YyT+zGtVZytcCSGWV8MpX5vL2rDS/Grqlp8UFt41EjQBCCSeAQx9wc4HpWq0idnlUktg8ncelLkXCGlmTs/+H8tnqUk17MrW0DhoinWQ5zyPKvRScqp9qfeKHiJwOmfrUQP8JfoKfx+2Lmp0lsa9QsKleoTW1FAylXaVQhzbTgvPGftT9tdxjnOK5OjcYjVYltu0L92qpkqRjoMgZ4/NEzRPBPPPbOE788hl3KDz09q72hZF19IyMERI2fXlv6AVK6lY8nB24IFOhGAPeS2umpf3XeNG0rQt3SjwkdCfanaHOLl2kcK2QOQx61bWNr8R2bvYgCSXkI+o5FU+kSWqfwwjRH5v4Z4/FQhb3EscRiZlJxIpx5DBznNXu0jj+XyrOXIL28ndEF+mGPTOMHFaK2kWaFWU5x4SfcdaDQULbTStTYFNIoDEO2mzD+F96nxUdwv8L6c1Vm/mxp7HWDKYHjJHzA4z5VWdr5QulhV4Dyqgz588mjYGBGMYI53etV3atQ9raJ1AmUnHsc1wqNMrkWlTGMhWJ2N5gZwa1MWO7OOmOMnms1p6d0VVlO0nGc1pIwRETnIAxnFNPYLDYuEX6Cn1HH8i/SnV6bH+pzq7O00muk0wmrEitnetYmNNrsfUn9zWzz4h9ayYjzHL6h2H/wDVC+h47KntIuyyguUx3kEqsv34I+4NHaK477cGyD0PrQfaTnTj6Bkz/wDsKWjSbHVR5Gla3Gx/s2pO+3//ABNRp/0l+lOtWV4lGeTzUagquKOD9hcnRxutRNUjGomrYikbSpUqJAkLXdtSBa7trlG0xnbHSWa/ttQhlO/IR0YeEheetRST4iLDPAzz61oe0i//ABbdcAky+f0NZko8kTGPpk8HrTIRmj7LK50aMyDBMjH688Gspf27W+pXAthzDK2VA/lz/T9q2HZed7jSI+8UBo2aPjzweP3ql7TLLZ6yl1HHlZUB/wDIjg/pioQgt7uK4JwoRyPPnn1FaLQY1GlxMnIfLZPU5P8ApWajg3SGaBQUI45HHqK0HZyRu6kt5R44myOfI/61GFFniuFam21xlpRiDFdKBlKnzFP210LUa2tE/wCldHJEkvdyMFYHjPGare08zsItm4AMPD5H61aXSh53Tap8xkZBNUGvC6Wz7ruyUzwV8uf0rz+Rato2Ryth9psuFwjHvNu4e+BmrjT5JVzDMG8Xy+YxWc0s3AtodwHeqBtIbqOmPc1pIXndxthaMDqCy1J7BaLgelLNczXCa9RC0kcyuzpNMJrhNNJq1IQdnxCszAe8e4A6OWZfyQa0LNzxWbU9w0QB5DEH7mkydDwVmvDvLJ0AJO9Pv4xUdkpXdKBhEYAn65/tRHaEmGwmkHBQoeD/AN4zU8Nv3Gg96eWmlVzn0BwP70ZXwC3qi+tG/gJt6j+9SyMScnHPpUGnnfAEcHcOMj9qnmwMDnPoarwvVhycoiJqM1JjNcK1t2igjxSp+2lR2QsQopbRXc13Ncs2FB2uG21tpAcYkKg+5HH7Vn9+2MgYUEgA/WtR2qhafRpCibzG6uVBwcdD+9YaW6EqCKP52IXFMhWbTsjEiaU21ixM8hIPkRxip+0kO/SpWEeTEQ2DzxnmhexMjSaVMW/+y7fkA1fyxrLG8cnKupVs+hHNKE88RHtCJYjvt2PHqvsavuzjqb+Ubsl4uPfB/wBapoVaNpoHBbuyVYeuPT8URp8kdrqFvLA5ILgbT1AJwR+tEBs9tNYVKRjzz6U00oxFikFqTHNLbRJsqLkqLt9p8XXB+gqk1oGKDvGVnfdzjOQPYVe6yphlSRAfHwM9M1n9TRIohIpzLwXdjzj+lcLyFrK9mzG/iT6LKGgXe7EgZCEYJ9s1obAyTCQTeoK4GOPtVHbWTfCQiUASMneehXPIqy0eSZZCkgLDGQTSpavkFcovS2OlNL1wjwg+1QuSPOvUxppHMrseXphkod5MedQvPjzq9SIFtJVfJaLIhaIgsj5wT5HpXfiOvNVcz3Y1CSW1uRDuUIwliDq32yD50mSNyND5Au1asui3RYEeAEZ/8hmrZ8S6VbIgwpCZGc9Aaou1UV82jXPxGowuNm3YloFDEkADJYkc0bEt1BolrFaSI8sfzNMSM8nPTzyaEz/jYafyRbW8xMypu56MPajGZmOXOdvGaotLOtSlk/5cAx+ZllO0/XNWKQ6rBI3xktm8fG7u0dWJ9snGKqidUuR6e10HryK6RUUTZFTjpWllaRHilUmBSpdh0TDPoa4XxU+BTWCeY4rAXg07q0EgkTepQ5X/ADDHSvMLjVtNtphG1wokTBCrGXx9cV6NqQl+Hf4ZRvIIG7pXjeo6Nrx1SeaTSby4eWQsZETcGPrxU2Q9X7Hoy2TzAoba5CyRFTyfI5Hl0FaHcD0xWa7F6deWmg20V+Hik28wPjMfNaEx4+U/rUIY/tFF8HrJuAdonAkXHr0b+n5oWeeEhZNyLIXG1c4Ln0A8z+tHdvzdtoUkdnHLJcqytH3Y9OvPlxXkkdxMLjvL1JlmBBPeHLqR0OT71CaPoZHLIpI5I5HpXc5NY7sV2uOr3CaZeANchCyzjo4X/MPX38/atntx1NQghThXMis728u9TtOzssmjLO1wZFVjbrukVDnJA+2Mj1qELLVk+JQRQEd6jbjgdBWX1mJwI+98ZZ1Ix1Yk4GPfyxWE0zSNe1G6Ellpt8k5PinlVogCfMucf39q9Msuxb/F2V1quu6jfG1ZZFgdlWPvFwcnAywyOATWLL4ryZPbZZOXU6DdeJtry22Dhodpz54P/qnRTR3XdC2/hMrA7T09/tTe2Y1NLa2uNK0s6i8TMJIllCuFI6jPXp096wV/271S0eO3m7PHTptvAu1YsR6gYAP69aqzeLby7lcDzkn10z2Dux0HOKjeDPNeedl/+I2QltrKCVd2BdRDBUH/ADJ6D1H4r0wYIyDkeRHnXWxtqUjJ2yrmtCegNVt3ayJnbzWlK0x4lceID7VfOVoVyYi5aWFdzDjIAA6sTwAPerGGxkhIlvGhC8EHnAPuatG0rN/Hc5DLGrAIwz4iR4h74yPvRE9tJKCuTj61MuT2WkSJ0zG9rbiMpbW4GWeVWJznhf8AXFdjmXu1RSMAADmjb/sbFduJpZHLDoA2BQT6HPFKse843Dxeg86OKkp9WGp29lzo4YKcRscYzjz6/wB6K1MLsTb50JpCtLunhkK2SjuoNwB3gdZCf0A+9FzgTSKiAMQedvlVHVD9ojgQ7ehogLxREVvhRxUhh9qtdi6A9tKi+5PpSqexNCpppUqyloxgOQQDUTRqMEDHOOKVKoFEyoF4GaRUelKlUADtEj4UjGT5VX6l2Y0bWGVdRsklODh8kMPuOaVKoEj0PsbomhXZvdPt5EnVSAzTM2AeOhNX56UqVQUbXQcEAcZODilSqEY9Tu5P708UqVMgEg8sgHJxzQmr6Lp2uW/weqWyzxK2VzkMh9QR0P0pUqKAzLL/AMK+z0d4kgl1EqOe6NxlTjnHTOPvW5X5RgY46UqVEAqVKlRRDnnSpUqJBD0qC7gilUI65DA8g4NKlQnshBb20cUKxJkRxrhVzwABgURFFHGVCKBkZ6UqVT/Yn0Sn0rmKVKp9hFilSpUSH//Z"/>
          <p:cNvSpPr>
            <a:spLocks noChangeAspect="1" noChangeArrowheads="1"/>
          </p:cNvSpPr>
          <p:nvPr/>
        </p:nvSpPr>
        <p:spPr bwMode="auto">
          <a:xfrm>
            <a:off x="155575" y="-579438"/>
            <a:ext cx="1666875" cy="1209676"/>
          </a:xfrm>
          <a:prstGeom prst="rect">
            <a:avLst/>
          </a:prstGeom>
          <a:noFill/>
          <a:ln w="9525">
            <a:noFill/>
            <a:miter lim="800000"/>
            <a:headEnd/>
            <a:tailEnd/>
          </a:ln>
        </p:spPr>
        <p:txBody>
          <a:bodyPr/>
          <a:lstStyle/>
          <a:p>
            <a:endParaRPr lang="it-IT"/>
          </a:p>
        </p:txBody>
      </p:sp>
      <p:sp>
        <p:nvSpPr>
          <p:cNvPr id="37891" name="Rectangle 3"/>
          <p:cNvSpPr>
            <a:spLocks noChangeArrowheads="1"/>
          </p:cNvSpPr>
          <p:nvPr/>
        </p:nvSpPr>
        <p:spPr bwMode="auto">
          <a:xfrm>
            <a:off x="1785918" y="1214422"/>
            <a:ext cx="707236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it-IT" sz="2400" dirty="0" smtClean="0">
                <a:latin typeface="Arial Black" pitchFamily="34" charset="0"/>
              </a:rPr>
              <a:t>Chi intende svoltare a sinistra, deve concedere la precedenza non solo ai veicoli che precedono in senso opposto ma anche a quelli che, provenendo dalla medesima direzione di marcia, si accingono a sorpassarlo, </a:t>
            </a:r>
            <a:r>
              <a:rPr lang="it-IT" sz="2400" dirty="0" smtClean="0">
                <a:solidFill>
                  <a:srgbClr val="0000CC"/>
                </a:solidFill>
                <a:latin typeface="Arial Black" pitchFamily="34" charset="0"/>
              </a:rPr>
              <a:t>è pacifica la responsabilità esclusiva nella </a:t>
            </a:r>
            <a:r>
              <a:rPr lang="it-IT" sz="2400" dirty="0" err="1" smtClean="0">
                <a:solidFill>
                  <a:srgbClr val="0000CC"/>
                </a:solidFill>
                <a:latin typeface="Arial Black" pitchFamily="34" charset="0"/>
              </a:rPr>
              <a:t>causazione</a:t>
            </a:r>
            <a:r>
              <a:rPr lang="it-IT" sz="2400" dirty="0" smtClean="0">
                <a:solidFill>
                  <a:srgbClr val="0000CC"/>
                </a:solidFill>
                <a:latin typeface="Arial Black" pitchFamily="34" charset="0"/>
              </a:rPr>
              <a:t> del sinistro di un conducente che, nel compiere una manovra di svolta a sinistra per immettersi in una strada sterrata, invada la corsia opposta investendo un ciclomotore</a:t>
            </a:r>
            <a:r>
              <a:rPr lang="it-IT" sz="2400" dirty="0" smtClean="0">
                <a:latin typeface="Arial Black" pitchFamily="34" charset="0"/>
              </a:rPr>
              <a:t>.</a:t>
            </a:r>
            <a:endParaRPr kumimoji="0" lang="it-IT" sz="24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111618" name="Picture 2" descr="SVOLTA A SINISTRA">
            <a:hlinkClick r:id="rId2"/>
          </p:cNvPr>
          <p:cNvPicPr>
            <a:picLocks noChangeAspect="1" noChangeArrowheads="1"/>
          </p:cNvPicPr>
          <p:nvPr/>
        </p:nvPicPr>
        <p:blipFill>
          <a:blip r:embed="rId3"/>
          <a:srcRect/>
          <a:stretch>
            <a:fillRect/>
          </a:stretch>
        </p:blipFill>
        <p:spPr bwMode="auto">
          <a:xfrm>
            <a:off x="357158" y="1714488"/>
            <a:ext cx="1333500" cy="1190625"/>
          </a:xfrm>
          <a:prstGeom prst="rect">
            <a:avLst/>
          </a:prstGeom>
          <a:noFill/>
        </p:spPr>
      </p:pic>
      <p:pic>
        <p:nvPicPr>
          <p:cNvPr id="111622" name="Picture 6" descr="http://www.corsidiguidasicura.com/patentino/didattica/img/big/097.gif"/>
          <p:cNvPicPr>
            <a:picLocks noChangeAspect="1" noChangeArrowheads="1"/>
          </p:cNvPicPr>
          <p:nvPr/>
        </p:nvPicPr>
        <p:blipFill>
          <a:blip r:embed="rId4"/>
          <a:srcRect/>
          <a:stretch>
            <a:fillRect/>
          </a:stretch>
        </p:blipFill>
        <p:spPr bwMode="auto">
          <a:xfrm>
            <a:off x="357158" y="3643314"/>
            <a:ext cx="1285884" cy="1285885"/>
          </a:xfrm>
          <a:prstGeom prst="rect">
            <a:avLst/>
          </a:prstGeom>
          <a:noFill/>
        </p:spPr>
      </p:pic>
      <p:sp>
        <p:nvSpPr>
          <p:cNvPr id="111624" name="AutoShape 8" descr="data:image/jpg;base64,/9j/4AAQSkZJRgABAQAAAQABAAD/2wBDAAkGBwgHBgkIBwgKCgkLDRYPDQwMDRsUFRAWIB0iIiAdHx8kKDQsJCYxJx8fLT0tMTU3Ojo6Iys/RD84QzQ5Ojf/2wBDAQoKCg0MDRoPDxo3JR8lNzc3Nzc3Nzc3Nzc3Nzc3Nzc3Nzc3Nzc3Nzc3Nzc3Nzc3Nzc3Nzc3Nzc3Nzc3Nzc3Nzf/wAARCABOAE4DASIAAhEBAxEB/8QAHAAAAwADAQEBAAAAAAAAAAAAAAYHBAUIAgMB/8QAPxAAAQIEAwQFBgwHAAAAAAAAAQIDAAQFEQYSIQcxQXEiUWGBkRMWgqGxwRQXIzJUVWJyk6Ky0hUzNFKSwuL/xAAaAQACAwEBAAAAAAAAAAAAAAAEBQIDBgEH/8QALhEAAQMCAggFBQEAAAAAAAAAAQACAwQREiEFBjFBUWGR0RMUInGBMqGxweHw/9oADAMBAAIRAxEAPwC4x+KUEgkmwHGBRCQSTYDiYm+0DG6pRSqdTFDy5HTXb+WOHpcQOG86/NhJI2NuJyJpKSWrlEUQz/HMpixFjOm0ZJQt0Kdto2kZlnkm407SQOq8Tuq7RqrNlSZVCJdB3FRzq8NE/lMJrji3XFOOrUtaiSpSjckniTHmFUlZI45ZBb2i1dpIADIMbuezp3utwrFFaVvn3B9xKU+wCPbOLK2yoKTOlRH97aD67XjSQRR4snEpodH0hFjE3oOyoVH2mzLS0oqbGZF9VtEqt6Kjc9yhyikUWvyNYYDso8hYOnRN9erWxB7CAeq8c6xl02ozVMmkzMk6W3Bv6lDqI4iCoqx7TZ+YSSv1ap5Wl1P6XfY9vjoulIIVcFYrZr8mAuyJlFgtBNyD7wbaHmDqLlqhm1wcLhYWaGSCQxyCxCV8eV8UWkLUggvLslCTuKje1x1aEn7tuMQp1xbzq3XVqW4tRUpSjcqJ1JMOG1CpKnK8JcK+TZRmt2q/5CPXCbCmrlL5LbgvQdXaJtPSCQj1Pz+N3f5RBGzodAqVdmPI02WU4AbLcOiEc1e7f2RVsL7O6dSsr9Ryz02Nekn5NB7E8eZ8BEIqd8uzYitIaYpqIWcbu4Db88FKP4FURR11ZyWU3JJKUhxzo5yTYZQdTz3RrYru2OZDVDk5VJsXpjMQOISk+9QiRRyeMRvwhS0TWSVlP4zxa5NvZEEEEUpmthQaq7RqozONXISbOIBtnQd494PAgHhHQVKnW5+RbfbWFpUkEKAtmBAIPeCD2XtHNsVnZRVkqpTss+uwl1FN+pJN0+sr8BB9DKQ7AVk9aKJrohUt2jI+x7H8pAxSFzGJ5ttAKllxLaRySlIHqh0wxsx+ZM4hc7RKtK/UoeweMJeMmlNYknAoWKsi/FCT74zsMY5qlByMqV8Lkhp5B1XzR9lW8ctR2RW0xtlPiDejJoqyXR8Yo3Aeke5yGw7v9mrhKSkvJy6JeUYbZZQLJQ2kACPvGjw7iql4gaHwJ7K+Bdcu5otPdxHaLxuwbw1a5rhduxefzRyRvLZQQ7msGp0enVUtmoybMyW75PKJvlva9vARheaGHvqeU/Dj54rxXLYZEsZuWmHkzBUElrLoU233I64X/jXpP0Ce8Efuip74Q6zrXR9NS6RkiDoA7DuscvymTzQw99Tyn4cHmhh76nlPw4W/jXpP0Ce8Efug+Nek/QJ7wR+6I+LT8kR5HTHB/X+rbV3CtBYolQeZpMqhxuWcUhQRqkhJIMT3ZuSp+fZBIzIQrfbcVD3ww1XabS52mTkq3IzqVvsLbSVZLAqSRr0u2NDs1ZcUag62m5AbT+on2CKcTHTswI9sNVFouoFUDc4bXPNZO1mkqYn2qghPQX0F9hN1J/2HoiECOiMT0dqs0t6WdB6SSAQLkcbjtBAPba3GIDU6fMUydclJpOVxB3jcocFA8QRqIorIi1+MbCmurVe2an8u4+pv3H82dFjtOuMuJcZWptxBulaDYpPWDwihYX2mTMtllq8kzDW4TKB8on7w3K56HnE7ggeOV8Zu0pzWUFPWMwzNvz3j5Va2mvydawixUae+2+0zMpOdB3BQIIPEG9tDElj0HFpQpCVqCFWzJB0Nt1+uPMdml8R2Kyho2h8jCYQ64uSPZEEEEVJgiLTswpSpCiIecQUuPXcIP2rWH+IQfSMTfBeH3a5VG8zeaUaUC6TuVxCO/j1C56r3mWZDDKWxrbebWueJ8YY0MR+srF60V7SBSsPM/ofvovrCrjLCUtXpfOkZJlAORxI1B5cR1jvGtwpqgg9zQ4WKyUM0kEgkjNiFzdV6RO0iY8jOslNycixqhfI+7eOIEYMdI1GlydRaW3NMpWFjpXSDfmDoe/dCJW9mtPAU/Kvrlk9SekB6J1/N3QuloXA3YtpRa0wuaG1IseIzHcfdSmCHM4Ccc/p6ihQ+2yU+xRj01gIeUSh+pZSTboS9/WVCB/LS3tZNjpygDcWPL2PZJUMOGcJz1ddQvIpmUJ1dI1WOOQcee4dfA0Wi7OqXJKS7MAzC94LhzAd1gnxB5w5y8u1LpytICRx4k98FRUOd5Ejr9aAWllIM+J/Q79Fg0GiytFkUS0q2EhI589eJPE8ewAAbSCCGAAAsFjnOc9xc43JX/9k=">
            <a:hlinkClick r:id="rId5"/>
          </p:cNvPr>
          <p:cNvSpPr>
            <a:spLocks noChangeAspect="1" noChangeArrowheads="1"/>
          </p:cNvSpPr>
          <p:nvPr/>
        </p:nvSpPr>
        <p:spPr bwMode="auto">
          <a:xfrm>
            <a:off x="77788" y="-350838"/>
            <a:ext cx="742950" cy="7429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1626" name="AutoShape 10" descr="data:image/jpg;base64,/9j/4AAQSkZJRgABAQAAAQABAAD/2wBDAAkGBwgHBgkIBwgKCgkLDRYPDQwMDRsUFRAWIB0iIiAdHx8kKDQsJCYxJx8fLT0tMTU3Ojo6Iys/RD84QzQ5Ojf/2wBDAQoKCg0MDRoPDxo3JR8lNzc3Nzc3Nzc3Nzc3Nzc3Nzc3Nzc3Nzc3Nzc3Nzc3Nzc3Nzc3Nzc3Nzc3Nzc3Nzc3Nzf/wAARCABOAE4DASIAAhEBAxEB/8QAHAAAAgIDAQEAAAAAAAAAAAAABgcFCAADBAEC/8QAQhAAAQMCAwUEBwIMBwEAAAAAAQIDBAURAAYhBxIxQVETYXGRFCJCYoGhsVLBCBcycnSClKKywsPSFRgjMzZDVpL/xAAaAQACAwEBAAAAAAAAAAAAAAAEBgIDBQEA/8QAMxEAAgEDAQQGCAcAAAAAAAAAAQIDAAQRBRIhMWETIkFRweEGMoGRobHR8BUkM1JxcvH/2gAMAwEAAhEDEQA/AHjjxSgkEqIAGpJ5YxSglJUogAaknlhUbQ89LK1U6mKAt+Uvp3nv6DlxOtgiDuqLk0Ra2sl1II4xv+VEuZs/0+j3aYIeetpYX+IFxp3kgHiL4W9V2h1mcpQac7FB4C9/kLJPxSfHAkS4+6SSpbi1XJOpUT9ScG1A2Y1mpIS9OUinsq1AdG84R+Zy+JBwAZpZThKbE03T7BA1wQTz8B/tDK6/VFm/pawfcSlP0Ax9x8x1ZhYU3LO8OakJJ8yL4aEfZHR0oAkT5ziuZQUIHlun640zdkNPUg+g1OU0rl2yErHy3cd6Gfjn41z8T0o9UqMf18qHaNtOqMVSUzk9q3zIJV8lG/koDuwzsu5rp1caSWHUpcOm7fS/Tkb9xAJ1tca4TOZMj1nL6VPSGQ/FHGQwSpI/OHFPx078QUGbIp8gPxXChwaHmCOhHMd2PLcSRnD1GfR7S8j6S1IB5cPL73VaLGYCsg5ybrcZMeSQmSnTU3N+l+fcePI6gFRrg9WDDIpSmheFzHIMEUGbSswf4RSSy0R2zotY873sCOmhJ6hNj+VhFKLj7pJKnHFquSdVKJ+pwXbT6kZ2YVtBV0M3sO86D91KD8Tjo2SUVNSzCqY+gKZgJDgBGhcOifKxPiBjPmJll2BThpqJYaebhhvIz9B999HOz3IzNDjtz6k0lyprFwFaiODyHvdT8B3nOALajtEYyXCTHioS/VpCN5lpQO62m9t9XdcGw52wp/x5Zt+xTf2dX92NBECDApSuLiS4kMkhyTVlcZitX48s3fYpv7Or+7BBlzbXWZKHkVKkxHiEHs3mVKbAVy3gSb/AjHWYKMmoQwvM4SMZJpn53zXDy1AO+EvzHkkMxj7XvK9368PBImi1OZS5VdTDtDS7Za0JCUgk67qR7INhpoL9xsT5Uy1UM71VysVx1wwyu7jh0LxHsI6JHC44cBrwcfoEVMD0FLDYi9n2XYhNk7lrWt0tgTYa46x3DspgW5j0kCKPrOcbR7ByFVrpFQdpc9qUyTdB9ZIVbeHMX+h5EA8sWKy9U0VWlMykLCioDeIFrmwN7crgg25XtiveZaWqi12ZTlEkMOEIJ4lB1SfIjDF2Q1hCIciLIcshrmeQvdPmSvyGK7VirlDRWvW6TW63ScvceFLrMiiutyieIUE+SQPuw09ijCU5fmvges5LKSe5KE2/iOFfmllTFdlIWCDdJPiUgn53wytiUxKqVUYd/XbfS7buUm38mOQ/rnPOrdT36UpXhhfCijO+TqbnKlGFUE7jqLqjyUAb7Kuo6g8xz8QCFt/l+j/+jd/Yx/fh2YGs65ti5Yg7yt12a6D2DF+PvK6JHz4Du0GYKMmlCKJ5nEaDJNJbOGyyk5WipU9mF1+U5/tRkxUgqHMk75sO+2BCfMapjAjx0gOW9UfZHU4aGU8tVDO9WcrFbdcMMru44dC8R7COgHC44cBrwA9tTDUXaDNjx20tstssJQhAsEgNJsBgZVMx2m9XsFbcksemRmGE5lPrHu5D78m1+D7U5E/JshiSsueiTFobKjwSoJVbzUrzwz8KP8G7/i9U/Tv6acNw4KrBJJOTSQ2ysJazY24kAF2IhSu8hSk/QDEVkgqU7LZSbBSUKPwuPvx37XZiZOcHG06+jMNtHx1V/NjmyHEefVNWwkqWkIFh0O9f6DGcu+53d9OUvV0UbX7R8xipLa3SVRaumahP+m7oT4kqHz3x4JGIbZ9X05fzE0++q0V4di+eiSRZXwIB8L4c2cqEiuUhxkpJcSk7tuJGh077gEdSAOBOK+T4b0CWuNIFloPEcCORHcRj1wpjk2xUdHnjvLQ2snEDHs8vpT8znm+Jlqnhd0vzHk3jsA/le8eifrwHct8qZaqGd6q5WK244YZXdxw6F4j2EdAOFxw4DXgM0EwJlZipzDLeRDFkqWLqO6BZKb8Up5XHAeYsVThETCYTT+y9FCAGuxIKN3la2lsWp+YbLcB2UFcqNJj6OIZduLY4DuFbYsdmLHbYjtIaabSEoQgWCQOQGKzbZocmdtQqLEKO6+8WWlBtpBUogMpJNh0AJxZ7EZFoVPiVqdWW2AZ80IS68rUhKUgBKeg0uep8BYylsnO80tvwb9Mr1T9O/ppwza7VY1FpUioS1WaZTe19VHkkd5OmIwt0DJjVQnFbcJma927iBwU5YA7iRrc2vYc9cJ/PGcJGaJaUoSpmAybssk6k/aV3/TzJpmmEY51p6bpsl5IN2EHE+AofqMx6oz5EyQbvPuKcXbqTfyw4NkdJMSkqmOJsp7UX96x/hCD+scLPKNBertTbaS3vMpUO0voFe7f4G/QAnjYGwsCIiFEbjt8EDU2tc8SfibnA9pGSS5rX9ILtVRbVP5PgK6cBWeslM1toyIydySm59Ua34m3W/MddRrcKNcZgxlDDBpZhmeFxJGcEVWGp0yXS3yzMaKDchKreqq3Gx+7iOYGN1Hr9WoqyqmTnmATcoBugnvSdD5YsJV6FT6s2pExhKioaqAFz0vcEHuuDblgArmy6MhDj8ST2SE6niQP1Te//ANDwwC1q6nKGmq3163mTYul+GR7qg4+1bMLSAlxuC8R7S2VAnyUB8saZ21DMklBS05GjX5ss6/vE44DlBxayliahQHNbZT9CcbYeTC/ISy5OCVKNhutXHnf7sRxcHdmr86Qo29ke4/LFDk6fLqMgvzpLsh4+26sqPz5YlMt5Yn12QgMtrSyr/stxHPd6+PAczewLLo2zCnxFJcmr7ZXQnf8AqAPNJ8cHUKFHhN9nGaSgczxJ8SdTiyO0JOXNCXfpAirsWq+0+AqNyxl2LQISWWEDtLesrj468+887DgAAJvGYzBoAAwKV2ZnYsxyTX//2Q==">
            <a:hlinkClick r:id="rId6"/>
          </p:cNvPr>
          <p:cNvSpPr>
            <a:spLocks noChangeAspect="1" noChangeArrowheads="1"/>
          </p:cNvSpPr>
          <p:nvPr/>
        </p:nvSpPr>
        <p:spPr bwMode="auto">
          <a:xfrm>
            <a:off x="77788" y="-350838"/>
            <a:ext cx="742950" cy="7429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sellaDiTesto 3"/>
          <p:cNvSpPr txBox="1">
            <a:spLocks noChangeArrowheads="1"/>
          </p:cNvSpPr>
          <p:nvPr/>
        </p:nvSpPr>
        <p:spPr bwMode="auto">
          <a:xfrm>
            <a:off x="285720" y="1357298"/>
            <a:ext cx="8501122" cy="4524315"/>
          </a:xfrm>
          <a:prstGeom prst="rect">
            <a:avLst/>
          </a:prstGeom>
          <a:noFill/>
          <a:ln w="9525">
            <a:noFill/>
            <a:miter lim="800000"/>
            <a:headEnd/>
            <a:tailEnd/>
          </a:ln>
        </p:spPr>
        <p:txBody>
          <a:bodyPr wrap="square">
            <a:spAutoFit/>
          </a:bodyPr>
          <a:lstStyle/>
          <a:p>
            <a:pPr algn="ctr"/>
            <a:r>
              <a:rPr lang="it-IT" sz="2400" dirty="0" smtClean="0">
                <a:solidFill>
                  <a:srgbClr val="FF0000"/>
                </a:solidFill>
                <a:latin typeface="Arial Black" pitchFamily="34" charset="0"/>
              </a:rPr>
              <a:t>Nel caso in cui il danno abbia avuto origine da uno </a:t>
            </a:r>
            <a:r>
              <a:rPr lang="it-IT" sz="2400" i="1" dirty="0" smtClean="0">
                <a:solidFill>
                  <a:srgbClr val="FF0000"/>
                </a:solidFill>
                <a:latin typeface="Arial Black" pitchFamily="34" charset="0"/>
              </a:rPr>
              <a:t>«scontro tra veicoli»</a:t>
            </a:r>
            <a:r>
              <a:rPr lang="it-IT" sz="2400" dirty="0" smtClean="0">
                <a:solidFill>
                  <a:srgbClr val="FF0000"/>
                </a:solidFill>
                <a:latin typeface="Arial Black" pitchFamily="34" charset="0"/>
              </a:rPr>
              <a:t>, viene affermata, proprio al </a:t>
            </a:r>
            <a:r>
              <a:rPr lang="it-IT" sz="2400" dirty="0" smtClean="0">
                <a:solidFill>
                  <a:srgbClr val="002060"/>
                </a:solidFill>
                <a:latin typeface="Arial Black" pitchFamily="34" charset="0"/>
              </a:rPr>
              <a:t>2° comma dell’art. 2054 C.C.</a:t>
            </a:r>
            <a:r>
              <a:rPr lang="it-IT" sz="2400" dirty="0" smtClean="0">
                <a:solidFill>
                  <a:srgbClr val="FF0000"/>
                </a:solidFill>
                <a:latin typeface="Arial Black" pitchFamily="34" charset="0"/>
              </a:rPr>
              <a:t>, la presunzione, fino a prova contraria, che ciascuno dei conducenti abbia </a:t>
            </a:r>
            <a:r>
              <a:rPr lang="it-IT" sz="2400" i="1" dirty="0" smtClean="0">
                <a:latin typeface="Arial Black" pitchFamily="34" charset="0"/>
              </a:rPr>
              <a:t>«concorso ugualmente a produrre il danno subito dai singoli veicoli»</a:t>
            </a:r>
            <a:r>
              <a:rPr lang="it-IT" sz="2400" dirty="0" smtClean="0">
                <a:solidFill>
                  <a:srgbClr val="FF0000"/>
                </a:solidFill>
                <a:latin typeface="Arial Black" pitchFamily="34" charset="0"/>
              </a:rPr>
              <a:t>.</a:t>
            </a:r>
          </a:p>
          <a:p>
            <a:pPr algn="ctr"/>
            <a:r>
              <a:rPr lang="it-IT" sz="2400" i="1" dirty="0" smtClean="0">
                <a:solidFill>
                  <a:srgbClr val="FF0000"/>
                </a:solidFill>
                <a:latin typeface="Arial Black" pitchFamily="34" charset="0"/>
              </a:rPr>
              <a:t/>
            </a:r>
            <a:br>
              <a:rPr lang="it-IT" sz="2400" i="1" dirty="0" smtClean="0">
                <a:solidFill>
                  <a:srgbClr val="FF0000"/>
                </a:solidFill>
                <a:latin typeface="Arial Black" pitchFamily="34" charset="0"/>
              </a:rPr>
            </a:br>
            <a:r>
              <a:rPr lang="it-IT" sz="2400" dirty="0" smtClean="0">
                <a:solidFill>
                  <a:srgbClr val="FF0000"/>
                </a:solidFill>
                <a:latin typeface="Arial Black" pitchFamily="34" charset="0"/>
              </a:rPr>
              <a:t>Si tratta, in sostanza, di un </a:t>
            </a:r>
            <a:r>
              <a:rPr lang="it-IT" sz="2400" dirty="0" smtClean="0">
                <a:latin typeface="Arial Black" pitchFamily="34" charset="0"/>
              </a:rPr>
              <a:t>principio di colpa presunta</a:t>
            </a:r>
            <a:r>
              <a:rPr lang="it-IT" sz="2400" dirty="0" smtClean="0">
                <a:solidFill>
                  <a:srgbClr val="FF0000"/>
                </a:solidFill>
                <a:latin typeface="Arial Black" pitchFamily="34" charset="0"/>
              </a:rPr>
              <a:t> (comunque superabile dalla prova contraria) che trova la sua ragion d’essere nella indubbia pericolosità dell’attività della circolazione stradale.</a:t>
            </a:r>
            <a:endParaRPr lang="it-IT" sz="2400" dirty="0">
              <a:solidFill>
                <a:srgbClr val="FF0000"/>
              </a:solidFill>
              <a:latin typeface="Arial Black" pitchFamily="34" charset="0"/>
            </a:endParaRPr>
          </a:p>
        </p:txBody>
      </p:sp>
      <p:sp>
        <p:nvSpPr>
          <p:cNvPr id="10245" name="CasellaDiTesto 7"/>
          <p:cNvSpPr txBox="1">
            <a:spLocks noChangeArrowheads="1"/>
          </p:cNvSpPr>
          <p:nvPr/>
        </p:nvSpPr>
        <p:spPr bwMode="auto">
          <a:xfrm>
            <a:off x="971550" y="476250"/>
            <a:ext cx="7272338" cy="707886"/>
          </a:xfrm>
          <a:prstGeom prst="rect">
            <a:avLst/>
          </a:prstGeom>
          <a:noFill/>
          <a:ln w="9525">
            <a:noFill/>
            <a:miter lim="800000"/>
            <a:headEnd/>
            <a:tailEnd/>
          </a:ln>
        </p:spPr>
        <p:txBody>
          <a:bodyPr>
            <a:spAutoFit/>
          </a:bodyPr>
          <a:lstStyle/>
          <a:p>
            <a:pPr algn="ctr"/>
            <a:r>
              <a:rPr lang="it-IT" sz="4000" dirty="0" smtClean="0">
                <a:solidFill>
                  <a:schemeClr val="tx1">
                    <a:lumMod val="50000"/>
                    <a:lumOff val="50000"/>
                  </a:schemeClr>
                </a:solidFill>
                <a:latin typeface="Arial Black" pitchFamily="34" charset="0"/>
              </a:rPr>
              <a:t>2°comma art. 2054 C.C.</a:t>
            </a:r>
            <a:endParaRPr lang="it-IT" sz="4000" dirty="0">
              <a:solidFill>
                <a:schemeClr val="tx1">
                  <a:lumMod val="50000"/>
                  <a:lumOff val="50000"/>
                </a:schemeClr>
              </a:solidFill>
              <a:latin typeface="Arial Black"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asellaDiTesto 3"/>
          <p:cNvSpPr txBox="1">
            <a:spLocks noChangeArrowheads="1"/>
          </p:cNvSpPr>
          <p:nvPr/>
        </p:nvSpPr>
        <p:spPr bwMode="auto">
          <a:xfrm>
            <a:off x="428596" y="500042"/>
            <a:ext cx="8353425" cy="406265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Il sorpasso</a:t>
            </a:r>
          </a:p>
          <a:p>
            <a:pPr algn="ctr"/>
            <a:endParaRPr lang="it-IT" sz="1400" b="1" dirty="0">
              <a:solidFill>
                <a:srgbClr val="0000CC"/>
              </a:solidFill>
              <a:latin typeface="Arial Black" pitchFamily="34" charset="0"/>
            </a:endParaRPr>
          </a:p>
          <a:p>
            <a:pPr algn="ctr"/>
            <a:r>
              <a:rPr lang="it-IT" sz="2400" dirty="0" smtClean="0">
                <a:latin typeface="Arial Black" pitchFamily="34" charset="0"/>
              </a:rPr>
              <a:t>Il sorpasso è la manovra mediante la quale </a:t>
            </a:r>
            <a:r>
              <a:rPr lang="it-IT" sz="2400" dirty="0" smtClean="0">
                <a:solidFill>
                  <a:srgbClr val="FF0000"/>
                </a:solidFill>
                <a:latin typeface="Arial Black" pitchFamily="34" charset="0"/>
              </a:rPr>
              <a:t>un veicolo supera un altro veicolo, un animale o un pedone in movimento o fermi sulla corsia o sulla parte della carreggiata destinata normalmente alla circolazione</a:t>
            </a:r>
            <a:r>
              <a:rPr lang="it-IT" sz="2400" dirty="0" smtClean="0">
                <a:latin typeface="Arial Black" pitchFamily="34" charset="0"/>
              </a:rPr>
              <a:t>.</a:t>
            </a:r>
          </a:p>
          <a:p>
            <a:pPr algn="ctr"/>
            <a:endParaRPr lang="it-IT" sz="24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p:txBody>
      </p:sp>
      <p:pic>
        <p:nvPicPr>
          <p:cNvPr id="30725" name="Picture 6" descr="http://fantacosaseria.files.wordpress.com/2008/10/sorpasso.jpg"/>
          <p:cNvPicPr>
            <a:picLocks noChangeAspect="1" noChangeArrowheads="1"/>
          </p:cNvPicPr>
          <p:nvPr/>
        </p:nvPicPr>
        <p:blipFill>
          <a:blip r:embed="rId3"/>
          <a:srcRect/>
          <a:stretch>
            <a:fillRect/>
          </a:stretch>
        </p:blipFill>
        <p:spPr bwMode="auto">
          <a:xfrm>
            <a:off x="2643174" y="3378248"/>
            <a:ext cx="4010039" cy="2449465"/>
          </a:xfrm>
          <a:prstGeom prst="rect">
            <a:avLst/>
          </a:prstGeom>
          <a:noFill/>
          <a:ln w="9525">
            <a:noFill/>
            <a:miter lim="800000"/>
            <a:headEnd/>
            <a:tailEnd/>
          </a:ln>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asellaDiTesto 3"/>
          <p:cNvSpPr txBox="1">
            <a:spLocks noChangeArrowheads="1"/>
          </p:cNvSpPr>
          <p:nvPr/>
        </p:nvSpPr>
        <p:spPr bwMode="auto">
          <a:xfrm>
            <a:off x="357158" y="642918"/>
            <a:ext cx="8501122" cy="5355312"/>
          </a:xfrm>
          <a:prstGeom prst="rect">
            <a:avLst/>
          </a:prstGeom>
          <a:noFill/>
          <a:ln w="9525">
            <a:noFill/>
            <a:miter lim="800000"/>
            <a:headEnd/>
            <a:tailEnd/>
          </a:ln>
        </p:spPr>
        <p:txBody>
          <a:bodyPr wrap="square">
            <a:spAutoFit/>
          </a:bodyPr>
          <a:lstStyle/>
          <a:p>
            <a:pPr algn="ctr"/>
            <a:endParaRPr lang="it-IT" sz="2200" b="1" dirty="0">
              <a:solidFill>
                <a:srgbClr val="FF0000"/>
              </a:solidFill>
              <a:latin typeface="Arial Black" pitchFamily="34" charset="0"/>
            </a:endParaRPr>
          </a:p>
          <a:p>
            <a:pPr algn="ctr"/>
            <a:endParaRPr lang="it-IT" sz="2400" dirty="0" smtClean="0">
              <a:latin typeface="Arial Black" pitchFamily="34" charset="0"/>
            </a:endParaRPr>
          </a:p>
          <a:p>
            <a:pPr algn="ctr"/>
            <a:r>
              <a:rPr lang="it-IT" sz="2400" dirty="0" smtClean="0">
                <a:latin typeface="Arial Black" pitchFamily="34" charset="0"/>
              </a:rPr>
              <a:t>L’</a:t>
            </a:r>
            <a:r>
              <a:rPr lang="it-IT" sz="2400" dirty="0" smtClean="0">
                <a:solidFill>
                  <a:srgbClr val="FF0000"/>
                </a:solidFill>
                <a:latin typeface="Arial Black" pitchFamily="34" charset="0"/>
              </a:rPr>
              <a:t>art. 148 C.d.S.</a:t>
            </a:r>
            <a:r>
              <a:rPr lang="it-IT" sz="2400" dirty="0" smtClean="0">
                <a:latin typeface="Arial Black" pitchFamily="34" charset="0"/>
              </a:rPr>
              <a:t> prevede, inoltre, che il conducente che intende sorpassare deve preventivamente accertarsi di più fattori, ovvero:</a:t>
            </a:r>
          </a:p>
          <a:p>
            <a:pPr algn="ctr"/>
            <a:endParaRPr lang="it-IT" sz="2400" dirty="0" smtClean="0">
              <a:latin typeface="Arial Black" pitchFamily="34" charset="0"/>
            </a:endParaRPr>
          </a:p>
          <a:p>
            <a:pPr marL="457200" indent="-457200" algn="ctr">
              <a:buAutoNum type="alphaLcParenR"/>
            </a:pPr>
            <a:r>
              <a:rPr lang="it-IT" sz="2400" dirty="0" smtClean="0">
                <a:latin typeface="Arial Black" pitchFamily="34" charset="0"/>
              </a:rPr>
              <a:t>che la visibilità sia tale da consentire la manovra e che la stessa possa compiersi senza costituire pericolo o intralcio;</a:t>
            </a:r>
          </a:p>
          <a:p>
            <a:pPr marL="457200" indent="-457200" algn="ctr">
              <a:buAutoNum type="alphaLcParenR"/>
            </a:pPr>
            <a:endParaRPr lang="it-IT" sz="2400" dirty="0" smtClean="0">
              <a:latin typeface="Arial Black" pitchFamily="34" charset="0"/>
            </a:endParaRPr>
          </a:p>
          <a:p>
            <a:pPr algn="ctr"/>
            <a:r>
              <a:rPr lang="it-IT" sz="2400" dirty="0" smtClean="0">
                <a:latin typeface="Arial Black" pitchFamily="34" charset="0"/>
              </a:rPr>
              <a:t>b) che il conducente che lo precede nella stessa corsia non abbia segnalato di voler compiere analoga manovra;</a:t>
            </a:r>
            <a:endParaRPr lang="it-IT" sz="2400" b="1" dirty="0" smtClean="0">
              <a:solidFill>
                <a:srgbClr val="FF0000"/>
              </a:solidFill>
              <a:latin typeface="Arial Black" pitchFamily="34" charset="0"/>
            </a:endParaRPr>
          </a:p>
          <a:p>
            <a:pPr algn="ctr"/>
            <a:r>
              <a:rPr lang="it-IT" sz="3200" b="1" dirty="0" smtClean="0">
                <a:solidFill>
                  <a:srgbClr val="FF0000"/>
                </a:solidFill>
                <a:latin typeface="Arial Black" pitchFamily="34" charset="0"/>
              </a:rPr>
              <a:t> </a:t>
            </a:r>
            <a:endParaRPr lang="it-IT" sz="3200" b="1" dirty="0">
              <a:solidFill>
                <a:srgbClr val="FF0000"/>
              </a:solidFill>
              <a:latin typeface="Arial Black" pitchFamily="34" charset="0"/>
            </a:endParaRPr>
          </a:p>
        </p:txBody>
      </p:sp>
      <p:sp>
        <p:nvSpPr>
          <p:cNvPr id="7" name="Rettangolo 6"/>
          <p:cNvSpPr/>
          <p:nvPr/>
        </p:nvSpPr>
        <p:spPr>
          <a:xfrm>
            <a:off x="571472" y="500042"/>
            <a:ext cx="7858180" cy="646331"/>
          </a:xfrm>
          <a:prstGeom prst="rect">
            <a:avLst/>
          </a:prstGeom>
        </p:spPr>
        <p:txBody>
          <a:bodyPr wrap="square">
            <a:spAutoFit/>
          </a:bodyPr>
          <a:lstStyle/>
          <a:p>
            <a:pPr algn="ctr"/>
            <a:r>
              <a:rPr lang="it-IT" sz="3600" b="1" dirty="0" smtClean="0">
                <a:solidFill>
                  <a:schemeClr val="tx1">
                    <a:lumMod val="50000"/>
                    <a:lumOff val="50000"/>
                  </a:schemeClr>
                </a:solidFill>
                <a:latin typeface="Arial Black" pitchFamily="34" charset="0"/>
              </a:rPr>
              <a:t>Il sorpasso</a:t>
            </a:r>
            <a:endParaRPr lang="it-IT" sz="3600" b="1" dirty="0">
              <a:solidFill>
                <a:schemeClr val="tx1">
                  <a:lumMod val="50000"/>
                  <a:lumOff val="50000"/>
                </a:schemeClr>
              </a:solidFill>
              <a:latin typeface="Arial Black"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5" name="Picture 8" descr="http://www.manfredonia.net/file/rubriche/foto_settimana/2010/grandi/20100920sorpassoTir_s.p.141_gr2.jpg"/>
          <p:cNvPicPr>
            <a:picLocks noChangeAspect="1" noChangeArrowheads="1"/>
          </p:cNvPicPr>
          <p:nvPr/>
        </p:nvPicPr>
        <p:blipFill>
          <a:blip r:embed="rId2"/>
          <a:srcRect/>
          <a:stretch>
            <a:fillRect/>
          </a:stretch>
        </p:blipFill>
        <p:spPr bwMode="auto">
          <a:xfrm>
            <a:off x="2786050" y="4293096"/>
            <a:ext cx="3671888" cy="1597025"/>
          </a:xfrm>
          <a:prstGeom prst="rect">
            <a:avLst/>
          </a:prstGeom>
          <a:noFill/>
          <a:ln w="9525">
            <a:noFill/>
            <a:miter lim="800000"/>
            <a:headEnd/>
            <a:tailEnd/>
          </a:ln>
        </p:spPr>
      </p:pic>
      <p:sp>
        <p:nvSpPr>
          <p:cNvPr id="9" name="Rettangolo 8"/>
          <p:cNvSpPr/>
          <p:nvPr/>
        </p:nvSpPr>
        <p:spPr>
          <a:xfrm>
            <a:off x="500034" y="500042"/>
            <a:ext cx="8215370" cy="646331"/>
          </a:xfrm>
          <a:prstGeom prst="rect">
            <a:avLst/>
          </a:prstGeom>
        </p:spPr>
        <p:txBody>
          <a:bodyPr wrap="square">
            <a:spAutoFit/>
          </a:bodyPr>
          <a:lstStyle/>
          <a:p>
            <a:pPr algn="ctr"/>
            <a:r>
              <a:rPr lang="it-IT" sz="3600" b="1" dirty="0" smtClean="0">
                <a:solidFill>
                  <a:schemeClr val="tx1">
                    <a:lumMod val="50000"/>
                    <a:lumOff val="50000"/>
                  </a:schemeClr>
                </a:solidFill>
                <a:latin typeface="Arial Black" pitchFamily="34" charset="0"/>
              </a:rPr>
              <a:t>Il sorpasso</a:t>
            </a:r>
            <a:endParaRPr lang="it-IT" sz="3600" dirty="0">
              <a:solidFill>
                <a:schemeClr val="tx1">
                  <a:lumMod val="50000"/>
                  <a:lumOff val="50000"/>
                </a:schemeClr>
              </a:solidFill>
            </a:endParaRPr>
          </a:p>
        </p:txBody>
      </p:sp>
      <p:sp>
        <p:nvSpPr>
          <p:cNvPr id="33793" name="Rectangle 1"/>
          <p:cNvSpPr>
            <a:spLocks noChangeArrowheads="1"/>
          </p:cNvSpPr>
          <p:nvPr/>
        </p:nvSpPr>
        <p:spPr bwMode="auto">
          <a:xfrm>
            <a:off x="285720" y="1285860"/>
            <a:ext cx="857256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c) che nessun conducente che segue sulla stessa carreggiata o semicarreggiata, ovvero sulla corsia immediatamente alla propria sinistra, qualora la carreggiata o semicarreggiata siano suddivise in corsie, abbia iniziato il sorpasso;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d) che la strada sia libera per uno spazio tale da consentire la completa esecuzione del sorpasso. </a:t>
            </a:r>
            <a:endParaRPr kumimoji="0" lang="it-IT" sz="24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500034" y="500042"/>
            <a:ext cx="8215370" cy="646331"/>
          </a:xfrm>
          <a:prstGeom prst="rect">
            <a:avLst/>
          </a:prstGeom>
        </p:spPr>
        <p:txBody>
          <a:bodyPr wrap="square">
            <a:spAutoFit/>
          </a:bodyPr>
          <a:lstStyle/>
          <a:p>
            <a:pPr algn="ctr"/>
            <a:r>
              <a:rPr lang="it-IT" sz="3600" b="1" dirty="0" smtClean="0">
                <a:solidFill>
                  <a:schemeClr val="tx1">
                    <a:lumMod val="50000"/>
                    <a:lumOff val="50000"/>
                  </a:schemeClr>
                </a:solidFill>
                <a:latin typeface="Arial Black" pitchFamily="34" charset="0"/>
              </a:rPr>
              <a:t>Il sorpasso</a:t>
            </a:r>
            <a:endParaRPr lang="it-IT" sz="3600" dirty="0">
              <a:solidFill>
                <a:schemeClr val="tx1">
                  <a:lumMod val="50000"/>
                  <a:lumOff val="50000"/>
                </a:schemeClr>
              </a:solidFill>
            </a:endParaRPr>
          </a:p>
        </p:txBody>
      </p:sp>
      <p:sp>
        <p:nvSpPr>
          <p:cNvPr id="33793" name="Rectangle 1"/>
          <p:cNvSpPr>
            <a:spLocks noChangeArrowheads="1"/>
          </p:cNvSpPr>
          <p:nvPr/>
        </p:nvSpPr>
        <p:spPr bwMode="auto">
          <a:xfrm>
            <a:off x="1571604" y="1142984"/>
            <a:ext cx="728667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it-IT" sz="2200" dirty="0" smtClean="0">
                <a:latin typeface="Arial Black" pitchFamily="34" charset="0"/>
              </a:rPr>
              <a:t>Inoltre, il conducente che sorpassa un veicolo o altro utente della strada che lo precede sulla stessa corsia, dopo aver fatto l’apposita segnalazione, deve portarsi sulla sinistra dello stesso, superano rapidamente tenendosi da questo ad una adeguata distanza laterale e riportarsi a destra </a:t>
            </a:r>
            <a:r>
              <a:rPr lang="it-IT" sz="2200" i="1" dirty="0" smtClean="0">
                <a:solidFill>
                  <a:srgbClr val="0000CC"/>
                </a:solidFill>
                <a:latin typeface="Arial Black" pitchFamily="34" charset="0"/>
              </a:rPr>
              <a:t>«appena possibile»</a:t>
            </a:r>
            <a:r>
              <a:rPr lang="it-IT" sz="2200" dirty="0" smtClean="0">
                <a:latin typeface="Arial Black" pitchFamily="34" charset="0"/>
              </a:rPr>
              <a:t>, senza creare pericolo o intralcio. </a:t>
            </a:r>
            <a:br>
              <a:rPr lang="it-IT" sz="2200" dirty="0" smtClean="0">
                <a:latin typeface="Arial Black" pitchFamily="34" charset="0"/>
              </a:rPr>
            </a:br>
            <a:r>
              <a:rPr lang="it-IT" sz="2200" dirty="0" smtClean="0">
                <a:latin typeface="Arial Black" pitchFamily="34" charset="0"/>
              </a:rPr>
              <a:t>Al conducente che viene sorpassato è richiesto di </a:t>
            </a:r>
            <a:r>
              <a:rPr lang="it-IT" sz="2200" i="1" dirty="0" smtClean="0">
                <a:solidFill>
                  <a:srgbClr val="0000CC"/>
                </a:solidFill>
                <a:latin typeface="Arial Black" pitchFamily="34" charset="0"/>
              </a:rPr>
              <a:t>«agevolare la manovra e non accelerare» </a:t>
            </a:r>
            <a:r>
              <a:rPr lang="it-IT" sz="2200" dirty="0" smtClean="0">
                <a:latin typeface="Arial Black" pitchFamily="34" charset="0"/>
              </a:rPr>
              <a:t>e nelle strade ad una corsia per senso di marcia, lo stesso utente deve </a:t>
            </a:r>
            <a:r>
              <a:rPr lang="it-IT" sz="2200" i="1" dirty="0" smtClean="0">
                <a:solidFill>
                  <a:srgbClr val="0000CC"/>
                </a:solidFill>
                <a:latin typeface="Arial Black" pitchFamily="34" charset="0"/>
              </a:rPr>
              <a:t>«tenersi il più vicino possibile al margine destro della carreggiata»</a:t>
            </a:r>
            <a:r>
              <a:rPr lang="it-IT" sz="2200" dirty="0" smtClean="0">
                <a:latin typeface="Arial Black" pitchFamily="34" charset="0"/>
              </a:rPr>
              <a:t>.</a:t>
            </a:r>
            <a:endParaRPr kumimoji="0" lang="it-IT" sz="22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112642" name="Picture 2" descr="Foto autostrada"/>
          <p:cNvPicPr>
            <a:picLocks noChangeAspect="1" noChangeArrowheads="1"/>
          </p:cNvPicPr>
          <p:nvPr/>
        </p:nvPicPr>
        <p:blipFill>
          <a:blip r:embed="rId2"/>
          <a:srcRect/>
          <a:stretch>
            <a:fillRect/>
          </a:stretch>
        </p:blipFill>
        <p:spPr bwMode="auto">
          <a:xfrm>
            <a:off x="142844" y="1857364"/>
            <a:ext cx="1357322" cy="3000396"/>
          </a:xfrm>
          <a:prstGeom prst="rect">
            <a:avLst/>
          </a:prstGeom>
          <a:noFill/>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500034" y="500042"/>
            <a:ext cx="8215370" cy="646331"/>
          </a:xfrm>
          <a:prstGeom prst="rect">
            <a:avLst/>
          </a:prstGeom>
        </p:spPr>
        <p:txBody>
          <a:bodyPr wrap="square">
            <a:spAutoFit/>
          </a:bodyPr>
          <a:lstStyle/>
          <a:p>
            <a:pPr algn="ctr"/>
            <a:r>
              <a:rPr lang="it-IT" sz="3600" b="1" dirty="0" smtClean="0">
                <a:solidFill>
                  <a:schemeClr val="tx1">
                    <a:lumMod val="50000"/>
                    <a:lumOff val="50000"/>
                  </a:schemeClr>
                </a:solidFill>
                <a:latin typeface="Arial Black" pitchFamily="34" charset="0"/>
              </a:rPr>
              <a:t>Il sorpasso</a:t>
            </a:r>
            <a:endParaRPr lang="it-IT" sz="3600" dirty="0">
              <a:solidFill>
                <a:schemeClr val="tx1">
                  <a:lumMod val="50000"/>
                  <a:lumOff val="50000"/>
                </a:schemeClr>
              </a:solidFill>
            </a:endParaRPr>
          </a:p>
        </p:txBody>
      </p:sp>
      <p:sp>
        <p:nvSpPr>
          <p:cNvPr id="33793" name="Rectangle 1"/>
          <p:cNvSpPr>
            <a:spLocks noChangeArrowheads="1"/>
          </p:cNvSpPr>
          <p:nvPr/>
        </p:nvSpPr>
        <p:spPr bwMode="auto">
          <a:xfrm>
            <a:off x="214282" y="1142984"/>
            <a:ext cx="864399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it-IT" sz="2400" dirty="0" smtClean="0">
                <a:latin typeface="Arial Black" pitchFamily="34" charset="0"/>
              </a:rPr>
              <a:t>L’</a:t>
            </a:r>
            <a:r>
              <a:rPr lang="it-IT" sz="2400" dirty="0" smtClean="0">
                <a:solidFill>
                  <a:srgbClr val="FF0000"/>
                </a:solidFill>
                <a:latin typeface="Arial Black" pitchFamily="34" charset="0"/>
              </a:rPr>
              <a:t>art. 148 C.d.S.</a:t>
            </a:r>
            <a:r>
              <a:rPr lang="it-IT" sz="2400" dirty="0" smtClean="0">
                <a:latin typeface="Arial Black" pitchFamily="34" charset="0"/>
              </a:rPr>
              <a:t> prevede, altresì, che quando la larghezza, il profilo o lo stato della carreggiata non consentono di sorpassare </a:t>
            </a:r>
            <a:r>
              <a:rPr lang="it-IT" sz="2400" i="1" dirty="0" smtClean="0">
                <a:solidFill>
                  <a:srgbClr val="0000CC"/>
                </a:solidFill>
                <a:latin typeface="Arial Black" pitchFamily="34" charset="0"/>
              </a:rPr>
              <a:t>«facilmente e senza pericolo»</a:t>
            </a:r>
            <a:r>
              <a:rPr lang="it-IT" sz="2400" dirty="0" smtClean="0">
                <a:latin typeface="Arial Black" pitchFamily="34" charset="0"/>
              </a:rPr>
              <a:t> un veicolo lento, ingombrante o obbligato a rispettare un limite di velocità, il conducente di quest’ultimo deve rallentare e, se necessario, mettersi da parte appena possibile, per lasciar passare i veicoli che seguono.</a:t>
            </a:r>
            <a:endParaRPr kumimoji="0" lang="it-IT" sz="22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113666" name="Picture 2" descr="http://t1.gstatic.com/images?q=tbn:ANd9GcQUprZa0Lpq9CD_VjzXHwDECFJTy0o4uFVN5KZOGb6fkf3ktIrP-w&amp;t=1"/>
          <p:cNvPicPr>
            <a:picLocks noChangeAspect="1" noChangeArrowheads="1"/>
          </p:cNvPicPr>
          <p:nvPr/>
        </p:nvPicPr>
        <p:blipFill>
          <a:blip r:embed="rId2"/>
          <a:srcRect/>
          <a:stretch>
            <a:fillRect/>
          </a:stretch>
        </p:blipFill>
        <p:spPr bwMode="auto">
          <a:xfrm>
            <a:off x="3215248" y="4149080"/>
            <a:ext cx="3228960" cy="1719316"/>
          </a:xfrm>
          <a:prstGeom prst="rect">
            <a:avLst/>
          </a:prstGeom>
          <a:noFill/>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500034" y="500042"/>
            <a:ext cx="8215370" cy="646331"/>
          </a:xfrm>
          <a:prstGeom prst="rect">
            <a:avLst/>
          </a:prstGeom>
        </p:spPr>
        <p:txBody>
          <a:bodyPr wrap="square">
            <a:spAutoFit/>
          </a:bodyPr>
          <a:lstStyle/>
          <a:p>
            <a:pPr algn="ctr"/>
            <a:r>
              <a:rPr lang="it-IT" sz="3600" b="1" dirty="0" smtClean="0">
                <a:solidFill>
                  <a:schemeClr val="tx1">
                    <a:lumMod val="50000"/>
                    <a:lumOff val="50000"/>
                  </a:schemeClr>
                </a:solidFill>
                <a:latin typeface="Arial Black" pitchFamily="34" charset="0"/>
              </a:rPr>
              <a:t>Il sorpasso</a:t>
            </a:r>
            <a:endParaRPr lang="it-IT" sz="3600" dirty="0">
              <a:solidFill>
                <a:schemeClr val="tx1">
                  <a:lumMod val="50000"/>
                  <a:lumOff val="50000"/>
                </a:schemeClr>
              </a:solidFill>
            </a:endParaRPr>
          </a:p>
        </p:txBody>
      </p:sp>
      <p:sp>
        <p:nvSpPr>
          <p:cNvPr id="33793" name="Rectangle 1"/>
          <p:cNvSpPr>
            <a:spLocks noChangeArrowheads="1"/>
          </p:cNvSpPr>
          <p:nvPr/>
        </p:nvSpPr>
        <p:spPr bwMode="auto">
          <a:xfrm>
            <a:off x="4929190" y="1571612"/>
            <a:ext cx="407196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400" dirty="0" smtClean="0">
                <a:latin typeface="Arial Black" pitchFamily="34" charset="0"/>
              </a:rPr>
              <a:t>Sempre ai sensi dell’</a:t>
            </a:r>
            <a:r>
              <a:rPr lang="it-IT" sz="2400" dirty="0" smtClean="0">
                <a:solidFill>
                  <a:srgbClr val="FF0000"/>
                </a:solidFill>
                <a:latin typeface="Arial Black" pitchFamily="34" charset="0"/>
              </a:rPr>
              <a:t>art. 148 C.d.S.</a:t>
            </a:r>
            <a:r>
              <a:rPr lang="it-IT" sz="2400" dirty="0" smtClean="0">
                <a:latin typeface="Arial Black" pitchFamily="34" charset="0"/>
              </a:rPr>
              <a:t>, viene vietato il sorpasso qualora un tram o un filobus siano fermi in mezzo alla carreggiata per la salita e la discesa dei viaggiatori e non esista un salvagente.</a:t>
            </a:r>
            <a:endParaRPr kumimoji="0" lang="it-IT" sz="22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114690" name="Picture 2" descr="http://www.milanoweb.com/lettere-al-direttore/images/9503/34824_tram-a-milano.jpg"/>
          <p:cNvPicPr>
            <a:picLocks noChangeAspect="1" noChangeArrowheads="1"/>
          </p:cNvPicPr>
          <p:nvPr/>
        </p:nvPicPr>
        <p:blipFill>
          <a:blip r:embed="rId2"/>
          <a:srcRect/>
          <a:stretch>
            <a:fillRect/>
          </a:stretch>
        </p:blipFill>
        <p:spPr bwMode="auto">
          <a:xfrm>
            <a:off x="357158" y="1214422"/>
            <a:ext cx="2857520" cy="2453684"/>
          </a:xfrm>
          <a:prstGeom prst="rect">
            <a:avLst/>
          </a:prstGeom>
          <a:noFill/>
        </p:spPr>
      </p:pic>
      <p:pic>
        <p:nvPicPr>
          <p:cNvPr id="114692" name="Picture 4" descr="http://www.oltrefreepress.com/public/uploads/2011/05/filobus.jpg"/>
          <p:cNvPicPr>
            <a:picLocks noChangeAspect="1" noChangeArrowheads="1"/>
          </p:cNvPicPr>
          <p:nvPr/>
        </p:nvPicPr>
        <p:blipFill>
          <a:blip r:embed="rId3"/>
          <a:srcRect/>
          <a:stretch>
            <a:fillRect/>
          </a:stretch>
        </p:blipFill>
        <p:spPr bwMode="auto">
          <a:xfrm>
            <a:off x="1500166" y="3714751"/>
            <a:ext cx="3214710" cy="2011491"/>
          </a:xfrm>
          <a:prstGeom prst="rect">
            <a:avLst/>
          </a:prstGeom>
          <a:noFill/>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500034" y="500042"/>
            <a:ext cx="8215370" cy="646331"/>
          </a:xfrm>
          <a:prstGeom prst="rect">
            <a:avLst/>
          </a:prstGeom>
        </p:spPr>
        <p:txBody>
          <a:bodyPr wrap="square">
            <a:spAutoFit/>
          </a:bodyPr>
          <a:lstStyle/>
          <a:p>
            <a:pPr algn="ctr"/>
            <a:r>
              <a:rPr lang="it-IT" sz="3600" b="1" dirty="0" smtClean="0">
                <a:solidFill>
                  <a:schemeClr val="tx1">
                    <a:lumMod val="50000"/>
                    <a:lumOff val="50000"/>
                  </a:schemeClr>
                </a:solidFill>
                <a:latin typeface="Arial Black" pitchFamily="34" charset="0"/>
              </a:rPr>
              <a:t>Il sorpasso</a:t>
            </a:r>
            <a:endParaRPr lang="it-IT" sz="3600" dirty="0">
              <a:solidFill>
                <a:schemeClr val="tx1">
                  <a:lumMod val="50000"/>
                  <a:lumOff val="50000"/>
                </a:schemeClr>
              </a:solidFill>
            </a:endParaRPr>
          </a:p>
        </p:txBody>
      </p:sp>
      <p:sp>
        <p:nvSpPr>
          <p:cNvPr id="33793" name="Rectangle 1"/>
          <p:cNvSpPr>
            <a:spLocks noChangeArrowheads="1"/>
          </p:cNvSpPr>
          <p:nvPr/>
        </p:nvSpPr>
        <p:spPr bwMode="auto">
          <a:xfrm>
            <a:off x="2643174" y="1142984"/>
            <a:ext cx="635798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400" dirty="0" smtClean="0">
                <a:latin typeface="Arial Black" pitchFamily="34" charset="0"/>
              </a:rPr>
              <a:t>In presenza di un autobus che si sia fermato per permettere la discesa dei passeggeri, il conducente di un autoveicolo incrociante è obbligato a prestare la massima attenzione e a tenere una condotta di guida particolarmente prudente, rallentando il più possibile, in previsione dell’attraversamento della strada da parte di pedoni che, scesi o meno dall’autobus, siano coperti dalla sagoma dello stesso.</a:t>
            </a:r>
            <a:endParaRPr kumimoji="0" lang="it-IT" sz="22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115714" name="Picture 2" descr="http://roma.cronacacity.com/wp-content/uploads/2009/08/autobus1.jpg"/>
          <p:cNvPicPr>
            <a:picLocks noChangeAspect="1" noChangeArrowheads="1"/>
          </p:cNvPicPr>
          <p:nvPr/>
        </p:nvPicPr>
        <p:blipFill>
          <a:blip r:embed="rId2" cstate="print"/>
          <a:srcRect/>
          <a:stretch>
            <a:fillRect/>
          </a:stretch>
        </p:blipFill>
        <p:spPr bwMode="auto">
          <a:xfrm>
            <a:off x="428596" y="1285860"/>
            <a:ext cx="2071702" cy="1553777"/>
          </a:xfrm>
          <a:prstGeom prst="rect">
            <a:avLst/>
          </a:prstGeom>
          <a:noFill/>
        </p:spPr>
      </p:pic>
      <p:pic>
        <p:nvPicPr>
          <p:cNvPr id="115716" name="Picture 4" descr="http://www.leggo.it/LeggoNews/HIGH/20110525_busamt.jpg"/>
          <p:cNvPicPr>
            <a:picLocks noChangeAspect="1" noChangeArrowheads="1"/>
          </p:cNvPicPr>
          <p:nvPr/>
        </p:nvPicPr>
        <p:blipFill>
          <a:blip r:embed="rId3"/>
          <a:srcRect/>
          <a:stretch>
            <a:fillRect/>
          </a:stretch>
        </p:blipFill>
        <p:spPr bwMode="auto">
          <a:xfrm>
            <a:off x="428596" y="3000372"/>
            <a:ext cx="2286016" cy="2286016"/>
          </a:xfrm>
          <a:prstGeom prst="rect">
            <a:avLst/>
          </a:prstGeom>
          <a:noFill/>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500034" y="500042"/>
            <a:ext cx="8215370" cy="646331"/>
          </a:xfrm>
          <a:prstGeom prst="rect">
            <a:avLst/>
          </a:prstGeom>
        </p:spPr>
        <p:txBody>
          <a:bodyPr wrap="square">
            <a:spAutoFit/>
          </a:bodyPr>
          <a:lstStyle/>
          <a:p>
            <a:pPr algn="ctr"/>
            <a:r>
              <a:rPr lang="it-IT" sz="3600" b="1" dirty="0" smtClean="0">
                <a:solidFill>
                  <a:schemeClr val="tx1">
                    <a:lumMod val="50000"/>
                    <a:lumOff val="50000"/>
                  </a:schemeClr>
                </a:solidFill>
                <a:latin typeface="Arial Black" pitchFamily="34" charset="0"/>
              </a:rPr>
              <a:t>Il sorpasso</a:t>
            </a:r>
            <a:endParaRPr lang="it-IT" sz="3600" dirty="0">
              <a:solidFill>
                <a:schemeClr val="tx1">
                  <a:lumMod val="50000"/>
                  <a:lumOff val="50000"/>
                </a:schemeClr>
              </a:solidFill>
            </a:endParaRPr>
          </a:p>
        </p:txBody>
      </p:sp>
      <p:sp>
        <p:nvSpPr>
          <p:cNvPr id="33793" name="Rectangle 1"/>
          <p:cNvSpPr>
            <a:spLocks noChangeArrowheads="1"/>
          </p:cNvSpPr>
          <p:nvPr/>
        </p:nvSpPr>
        <p:spPr bwMode="auto">
          <a:xfrm>
            <a:off x="2643174" y="1142984"/>
            <a:ext cx="6357982"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kumimoji="0" lang="it-IT" sz="22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116738" name="Picture 2" descr="Archivio Fotografico - strada, curva, &#10;strada, segno, &#10;haleakala, nazionale, &#10;parco, maui, hawai. &#10;fotosearch - cerca &#10;archivi fotografici, &#10;foto, illustrazioni, &#10;stampe murali, &#10;immagini e foto &#10;clipart"/>
          <p:cNvPicPr>
            <a:picLocks noChangeAspect="1" noChangeArrowheads="1"/>
          </p:cNvPicPr>
          <p:nvPr/>
        </p:nvPicPr>
        <p:blipFill>
          <a:blip r:embed="rId2"/>
          <a:srcRect/>
          <a:stretch>
            <a:fillRect/>
          </a:stretch>
        </p:blipFill>
        <p:spPr bwMode="auto">
          <a:xfrm>
            <a:off x="142844" y="1357298"/>
            <a:ext cx="1715801" cy="2500330"/>
          </a:xfrm>
          <a:prstGeom prst="rect">
            <a:avLst/>
          </a:prstGeom>
          <a:noFill/>
        </p:spPr>
      </p:pic>
      <p:sp>
        <p:nvSpPr>
          <p:cNvPr id="33795" name="Rectangle 3"/>
          <p:cNvSpPr>
            <a:spLocks noChangeArrowheads="1"/>
          </p:cNvSpPr>
          <p:nvPr/>
        </p:nvSpPr>
        <p:spPr bwMode="auto">
          <a:xfrm>
            <a:off x="1928794" y="1142984"/>
            <a:ext cx="721520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Il sorpasso è vietato anche </a:t>
            </a:r>
            <a:r>
              <a:rPr kumimoji="0" lang="it-IT" sz="2400"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«in prossimità o in corrispondenza delle curve o dei dossi e in ogni altro caso di scarsa visibilità»</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Se la circolazione non è regolata da semafori, </a:t>
            </a:r>
            <a:r>
              <a:rPr kumimoji="0" lang="it-IT" sz="2400" b="0"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il sorpasso è vietato in prossimità o in corrispondenza dei passaggi a livello senza barriere</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è vietato anche il sorpasso di un veicolo che si sia fermo o abbia rallentato in corrispondenza di un attraversamento pedonale per consentire il passaggio dei pedoni</a:t>
            </a:r>
            <a:endParaRPr kumimoji="0" lang="it-IT" sz="24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33801" name="Picture 9" descr="http://www.marklinfan.net/Museo%20lecce/IMGP1125.jpg"/>
          <p:cNvPicPr>
            <a:picLocks noChangeAspect="1" noChangeArrowheads="1"/>
          </p:cNvPicPr>
          <p:nvPr/>
        </p:nvPicPr>
        <p:blipFill>
          <a:blip r:embed="rId3"/>
          <a:srcRect/>
          <a:stretch>
            <a:fillRect/>
          </a:stretch>
        </p:blipFill>
        <p:spPr bwMode="auto">
          <a:xfrm>
            <a:off x="142844" y="4143380"/>
            <a:ext cx="1785950" cy="1092255"/>
          </a:xfrm>
          <a:prstGeom prst="rect">
            <a:avLst/>
          </a:prstGeom>
          <a:noFill/>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sellaDiTesto 3"/>
          <p:cNvSpPr txBox="1">
            <a:spLocks noChangeArrowheads="1"/>
          </p:cNvSpPr>
          <p:nvPr/>
        </p:nvSpPr>
        <p:spPr bwMode="auto">
          <a:xfrm>
            <a:off x="611188" y="1125538"/>
            <a:ext cx="8064500" cy="2677656"/>
          </a:xfrm>
          <a:prstGeom prst="rect">
            <a:avLst/>
          </a:prstGeom>
          <a:noFill/>
          <a:ln w="9525">
            <a:noFill/>
            <a:miter lim="800000"/>
            <a:headEnd/>
            <a:tailEnd/>
          </a:ln>
        </p:spPr>
        <p:txBody>
          <a:bodyPr>
            <a:spAutoFit/>
          </a:bodyPr>
          <a:lstStyle/>
          <a:p>
            <a:pPr algn="ctr"/>
            <a:r>
              <a:rPr lang="it-IT" sz="2400" dirty="0" smtClean="0">
                <a:latin typeface="Arial Black" pitchFamily="34" charset="0"/>
              </a:rPr>
              <a:t>La minima distanza tra i veicoli è indicata dall’</a:t>
            </a:r>
            <a:r>
              <a:rPr lang="it-IT" sz="2400" dirty="0" smtClean="0">
                <a:solidFill>
                  <a:srgbClr val="FF0000"/>
                </a:solidFill>
                <a:latin typeface="Arial Black" pitchFamily="34" charset="0"/>
              </a:rPr>
              <a:t>art. 149 C.d.S.</a:t>
            </a:r>
            <a:r>
              <a:rPr lang="it-IT" sz="2400" dirty="0" smtClean="0">
                <a:latin typeface="Arial Black" pitchFamily="34" charset="0"/>
              </a:rPr>
              <a:t>, in forza di tale articolo i veicoli, durante la marcia, devono mantenere, rispetto al veicolo che li precede, una distanza di sicurezza tale che sia garantito in ogni caso l’arresto tempestivo e siano evitate collisioni con i veicoli che precedono.</a:t>
            </a:r>
            <a:endParaRPr lang="it-IT" sz="2400" b="1" dirty="0">
              <a:solidFill>
                <a:srgbClr val="FF0000"/>
              </a:solidFill>
              <a:latin typeface="Arial Black" pitchFamily="34" charset="0"/>
            </a:endParaRPr>
          </a:p>
        </p:txBody>
      </p:sp>
      <p:sp>
        <p:nvSpPr>
          <p:cNvPr id="33797" name="CasellaDiTesto 7"/>
          <p:cNvSpPr txBox="1">
            <a:spLocks noChangeArrowheads="1"/>
          </p:cNvSpPr>
          <p:nvPr/>
        </p:nvSpPr>
        <p:spPr bwMode="auto">
          <a:xfrm>
            <a:off x="571472" y="500042"/>
            <a:ext cx="8135938" cy="1138773"/>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La distanza di sicurezza</a:t>
            </a:r>
          </a:p>
          <a:p>
            <a:pPr algn="ctr"/>
            <a:endParaRPr lang="it-IT" sz="3200" dirty="0">
              <a:solidFill>
                <a:srgbClr val="002060"/>
              </a:solidFill>
              <a:latin typeface="Arial Black" pitchFamily="34" charset="0"/>
            </a:endParaRPr>
          </a:p>
        </p:txBody>
      </p:sp>
      <p:pic>
        <p:nvPicPr>
          <p:cNvPr id="33798" name="Picture 8" descr="http://put.edidomus.it/auto/mondoauto/attualita/foto/distanza-di-sicurezza-n.jpg"/>
          <p:cNvPicPr>
            <a:picLocks noChangeAspect="1" noChangeArrowheads="1"/>
          </p:cNvPicPr>
          <p:nvPr/>
        </p:nvPicPr>
        <p:blipFill>
          <a:blip r:embed="rId2"/>
          <a:srcRect/>
          <a:stretch>
            <a:fillRect/>
          </a:stretch>
        </p:blipFill>
        <p:spPr bwMode="auto">
          <a:xfrm>
            <a:off x="2916237" y="3860800"/>
            <a:ext cx="3330681" cy="1925654"/>
          </a:xfrm>
          <a:prstGeom prst="rect">
            <a:avLst/>
          </a:prstGeom>
          <a:noFill/>
          <a:ln w="9525">
            <a:noFill/>
            <a:miter lim="800000"/>
            <a:headEnd/>
            <a:tailEnd/>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sellaDiTesto 3"/>
          <p:cNvSpPr txBox="1">
            <a:spLocks noChangeArrowheads="1"/>
          </p:cNvSpPr>
          <p:nvPr/>
        </p:nvSpPr>
        <p:spPr bwMode="auto">
          <a:xfrm>
            <a:off x="142844" y="1125538"/>
            <a:ext cx="8858312" cy="2677656"/>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L’osservanza della distanza di sicurezza, consente al conducente non solo di prevenire la collisione con i veicoli antistanti, ma anche essere in grado di evitare altri potenziali ostacoli o pericoli.</a:t>
            </a:r>
          </a:p>
          <a:p>
            <a:pPr algn="ctr"/>
            <a:r>
              <a:rPr lang="it-IT" sz="2400" dirty="0" smtClean="0">
                <a:solidFill>
                  <a:srgbClr val="0000CC"/>
                </a:solidFill>
                <a:latin typeface="Arial Black" pitchFamily="34" charset="0"/>
              </a:rPr>
              <a:t>In particolare, fuori dai centri abitati, quando sia stabilito un divieto di sorpasso, tra i veicoli deve essere tenuta una </a:t>
            </a:r>
            <a:r>
              <a:rPr lang="it-IT" sz="2400" u="sng" dirty="0" smtClean="0">
                <a:solidFill>
                  <a:srgbClr val="FF0000"/>
                </a:solidFill>
                <a:latin typeface="Arial Black" pitchFamily="34" charset="0"/>
              </a:rPr>
              <a:t>distanza non inferiore a 100 m</a:t>
            </a:r>
            <a:r>
              <a:rPr lang="it-IT" sz="2400" dirty="0" smtClean="0">
                <a:solidFill>
                  <a:srgbClr val="0000CC"/>
                </a:solidFill>
                <a:latin typeface="Arial Black" pitchFamily="34" charset="0"/>
              </a:rPr>
              <a:t>.</a:t>
            </a:r>
            <a:endParaRPr lang="it-IT" sz="2400" dirty="0">
              <a:solidFill>
                <a:srgbClr val="0000CC"/>
              </a:solidFill>
              <a:latin typeface="Arial Black" pitchFamily="34" charset="0"/>
            </a:endParaRPr>
          </a:p>
        </p:txBody>
      </p:sp>
      <p:sp>
        <p:nvSpPr>
          <p:cNvPr id="33797" name="CasellaDiTesto 7"/>
          <p:cNvSpPr txBox="1">
            <a:spLocks noChangeArrowheads="1"/>
          </p:cNvSpPr>
          <p:nvPr/>
        </p:nvSpPr>
        <p:spPr bwMode="auto">
          <a:xfrm>
            <a:off x="571472" y="500042"/>
            <a:ext cx="8135938" cy="1138773"/>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La distanza di sicurezza</a:t>
            </a:r>
          </a:p>
          <a:p>
            <a:pPr algn="ctr"/>
            <a:endParaRPr lang="it-IT" sz="3200" dirty="0">
              <a:solidFill>
                <a:srgbClr val="002060"/>
              </a:solidFill>
              <a:latin typeface="Arial Black" pitchFamily="34" charset="0"/>
            </a:endParaRPr>
          </a:p>
        </p:txBody>
      </p:sp>
      <p:pic>
        <p:nvPicPr>
          <p:cNvPr id="117762" name="Picture 2" descr="http://www.sicurauto-video.it/images/consigli/distanza_sicurezza.jpg"/>
          <p:cNvPicPr>
            <a:picLocks noChangeAspect="1" noChangeArrowheads="1"/>
          </p:cNvPicPr>
          <p:nvPr/>
        </p:nvPicPr>
        <p:blipFill>
          <a:blip r:embed="rId2"/>
          <a:srcRect/>
          <a:stretch>
            <a:fillRect/>
          </a:stretch>
        </p:blipFill>
        <p:spPr bwMode="auto">
          <a:xfrm>
            <a:off x="1678762" y="3929066"/>
            <a:ext cx="6509788" cy="1928826"/>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sellaDiTesto 3"/>
          <p:cNvSpPr txBox="1">
            <a:spLocks noChangeArrowheads="1"/>
          </p:cNvSpPr>
          <p:nvPr/>
        </p:nvSpPr>
        <p:spPr bwMode="auto">
          <a:xfrm>
            <a:off x="357158" y="1214422"/>
            <a:ext cx="8501122" cy="2677656"/>
          </a:xfrm>
          <a:prstGeom prst="rect">
            <a:avLst/>
          </a:prstGeom>
          <a:noFill/>
          <a:ln w="9525">
            <a:noFill/>
            <a:miter lim="800000"/>
            <a:headEnd/>
            <a:tailEnd/>
          </a:ln>
        </p:spPr>
        <p:txBody>
          <a:bodyPr wrap="square">
            <a:spAutoFit/>
          </a:bodyPr>
          <a:lstStyle/>
          <a:p>
            <a:pPr algn="ctr"/>
            <a:r>
              <a:rPr lang="it-IT" sz="2400" dirty="0" smtClean="0">
                <a:solidFill>
                  <a:srgbClr val="FF0000"/>
                </a:solidFill>
                <a:latin typeface="Arial Black" pitchFamily="34" charset="0"/>
              </a:rPr>
              <a:t>La responsabilità presunta del conducente si affianca a quella del soggetto che ha la materiale disponibilità del veicolo, ed in forza di tale principio, il </a:t>
            </a:r>
            <a:r>
              <a:rPr lang="it-IT" sz="2400" dirty="0" smtClean="0">
                <a:solidFill>
                  <a:srgbClr val="002060"/>
                </a:solidFill>
                <a:latin typeface="Arial Black" pitchFamily="34" charset="0"/>
              </a:rPr>
              <a:t>3° comma dell’art. 2054 C.C.</a:t>
            </a:r>
            <a:r>
              <a:rPr lang="it-IT" sz="2400" dirty="0" smtClean="0">
                <a:solidFill>
                  <a:srgbClr val="FF0000"/>
                </a:solidFill>
                <a:latin typeface="Arial Black" pitchFamily="34" charset="0"/>
              </a:rPr>
              <a:t> prevede che </a:t>
            </a:r>
            <a:r>
              <a:rPr lang="it-IT" sz="2400" dirty="0" smtClean="0">
                <a:latin typeface="Arial Black" pitchFamily="34" charset="0"/>
              </a:rPr>
              <a:t>il proprietario</a:t>
            </a:r>
            <a:r>
              <a:rPr lang="it-IT" sz="2400" dirty="0" smtClean="0">
                <a:solidFill>
                  <a:srgbClr val="FF0000"/>
                </a:solidFill>
                <a:latin typeface="Arial Black" pitchFamily="34" charset="0"/>
              </a:rPr>
              <a:t> dello stesso </a:t>
            </a:r>
            <a:r>
              <a:rPr lang="it-IT" sz="2400" dirty="0" smtClean="0">
                <a:latin typeface="Arial Black" pitchFamily="34" charset="0"/>
              </a:rPr>
              <a:t>è responsabile -</a:t>
            </a:r>
            <a:r>
              <a:rPr lang="it-IT" sz="2400" u="sng" dirty="0" smtClean="0">
                <a:latin typeface="Arial Black" pitchFamily="34" charset="0"/>
              </a:rPr>
              <a:t>in solido con il conducente</a:t>
            </a:r>
            <a:r>
              <a:rPr lang="it-IT" sz="2400" dirty="0" smtClean="0">
                <a:latin typeface="Arial Black" pitchFamily="34" charset="0"/>
              </a:rPr>
              <a:t>- dei danni prodotti dalla circolazione del veicolo</a:t>
            </a:r>
            <a:r>
              <a:rPr lang="it-IT" sz="2400" dirty="0" smtClean="0">
                <a:solidFill>
                  <a:srgbClr val="FF0000"/>
                </a:solidFill>
                <a:latin typeface="Arial Black" pitchFamily="34" charset="0"/>
              </a:rPr>
              <a:t>.</a:t>
            </a:r>
            <a:endParaRPr lang="it-IT" sz="2400" b="1" dirty="0">
              <a:solidFill>
                <a:srgbClr val="FF0000"/>
              </a:solidFill>
              <a:latin typeface="Arial Black" pitchFamily="34" charset="0"/>
            </a:endParaRPr>
          </a:p>
        </p:txBody>
      </p:sp>
      <p:sp>
        <p:nvSpPr>
          <p:cNvPr id="11269" name="CasellaDiTesto 7"/>
          <p:cNvSpPr txBox="1">
            <a:spLocks noChangeArrowheads="1"/>
          </p:cNvSpPr>
          <p:nvPr/>
        </p:nvSpPr>
        <p:spPr bwMode="auto">
          <a:xfrm>
            <a:off x="785786" y="500042"/>
            <a:ext cx="7343775" cy="707886"/>
          </a:xfrm>
          <a:prstGeom prst="rect">
            <a:avLst/>
          </a:prstGeom>
          <a:noFill/>
          <a:ln w="9525">
            <a:noFill/>
            <a:miter lim="800000"/>
            <a:headEnd/>
            <a:tailEnd/>
          </a:ln>
        </p:spPr>
        <p:txBody>
          <a:bodyPr>
            <a:spAutoFit/>
          </a:bodyPr>
          <a:lstStyle/>
          <a:p>
            <a:pPr algn="ctr"/>
            <a:r>
              <a:rPr lang="it-IT" sz="4000" dirty="0" smtClean="0">
                <a:solidFill>
                  <a:schemeClr val="tx1">
                    <a:lumMod val="50000"/>
                    <a:lumOff val="50000"/>
                  </a:schemeClr>
                </a:solidFill>
                <a:latin typeface="Arial Black" pitchFamily="34" charset="0"/>
              </a:rPr>
              <a:t>3°comma art. 2054 C.C.</a:t>
            </a:r>
            <a:endParaRPr lang="it-IT" sz="4000" dirty="0">
              <a:solidFill>
                <a:schemeClr val="tx1">
                  <a:lumMod val="50000"/>
                  <a:lumOff val="50000"/>
                </a:schemeClr>
              </a:solidFill>
              <a:latin typeface="Arial Black" pitchFamily="34" charset="0"/>
            </a:endParaRPr>
          </a:p>
        </p:txBody>
      </p:sp>
      <p:pic>
        <p:nvPicPr>
          <p:cNvPr id="11270" name="Picture 7" descr="http://www.consigliando.it/wp-content/uploads/2009/11/assicurazioni-sinistri-auto.jpg"/>
          <p:cNvPicPr>
            <a:picLocks noChangeAspect="1" noChangeArrowheads="1"/>
          </p:cNvPicPr>
          <p:nvPr/>
        </p:nvPicPr>
        <p:blipFill>
          <a:blip r:embed="rId2"/>
          <a:srcRect/>
          <a:stretch>
            <a:fillRect/>
          </a:stretch>
        </p:blipFill>
        <p:spPr bwMode="auto">
          <a:xfrm>
            <a:off x="2047877" y="3929065"/>
            <a:ext cx="1803397" cy="1803397"/>
          </a:xfrm>
          <a:prstGeom prst="rect">
            <a:avLst/>
          </a:prstGeom>
          <a:noFill/>
          <a:ln w="9525">
            <a:noFill/>
            <a:miter lim="800000"/>
            <a:headEnd/>
            <a:tailEnd/>
          </a:ln>
        </p:spPr>
      </p:pic>
      <p:pic>
        <p:nvPicPr>
          <p:cNvPr id="11271" name="Picture 9" descr="http://www.allaguida.it/img/sinistri_della_strada.jpg"/>
          <p:cNvPicPr>
            <a:picLocks noChangeAspect="1" noChangeArrowheads="1"/>
          </p:cNvPicPr>
          <p:nvPr/>
        </p:nvPicPr>
        <p:blipFill>
          <a:blip r:embed="rId3"/>
          <a:srcRect/>
          <a:stretch>
            <a:fillRect/>
          </a:stretch>
        </p:blipFill>
        <p:spPr bwMode="auto">
          <a:xfrm>
            <a:off x="4762774" y="3929066"/>
            <a:ext cx="2401614" cy="1798636"/>
          </a:xfrm>
          <a:prstGeom prst="rect">
            <a:avLst/>
          </a:prstGeom>
          <a:noFill/>
          <a:ln w="9525">
            <a:noFill/>
            <a:miter lim="800000"/>
            <a:headEnd/>
            <a:tailEnd/>
          </a:ln>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sellaDiTesto 3"/>
          <p:cNvSpPr txBox="1">
            <a:spLocks noChangeArrowheads="1"/>
          </p:cNvSpPr>
          <p:nvPr/>
        </p:nvSpPr>
        <p:spPr bwMode="auto">
          <a:xfrm>
            <a:off x="142844" y="1125538"/>
            <a:ext cx="8858312" cy="3785652"/>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Il regolamento di attuazione del Nuovo Codice della Strada, prevede che la </a:t>
            </a:r>
            <a:r>
              <a:rPr lang="it-IT" sz="2400" u="sng" dirty="0" smtClean="0">
                <a:latin typeface="Arial Black" pitchFamily="34" charset="0"/>
              </a:rPr>
              <a:t>distanza di sicurezza</a:t>
            </a:r>
            <a:r>
              <a:rPr lang="it-IT" sz="2400" dirty="0" smtClean="0">
                <a:latin typeface="Arial Black" pitchFamily="34" charset="0"/>
              </a:rPr>
              <a:t> tra due veicoli deve essere commisurata alla </a:t>
            </a:r>
            <a:r>
              <a:rPr lang="it-IT" sz="2400" dirty="0" smtClean="0">
                <a:solidFill>
                  <a:srgbClr val="FF0000"/>
                </a:solidFill>
                <a:latin typeface="Arial Black" pitchFamily="34" charset="0"/>
              </a:rPr>
              <a:t>velocità</a:t>
            </a:r>
            <a:r>
              <a:rPr lang="it-IT" sz="2400" dirty="0" smtClean="0">
                <a:latin typeface="Arial Black" pitchFamily="34" charset="0"/>
              </a:rPr>
              <a:t>, alla </a:t>
            </a:r>
            <a:r>
              <a:rPr lang="it-IT" sz="2400" dirty="0" smtClean="0">
                <a:solidFill>
                  <a:srgbClr val="FF0000"/>
                </a:solidFill>
                <a:latin typeface="Arial Black" pitchFamily="34" charset="0"/>
              </a:rPr>
              <a:t>prontezza dei riflessi del conducente</a:t>
            </a:r>
            <a:r>
              <a:rPr lang="it-IT" sz="2400" dirty="0" smtClean="0">
                <a:latin typeface="Arial Black" pitchFamily="34" charset="0"/>
              </a:rPr>
              <a:t>, alle </a:t>
            </a:r>
            <a:r>
              <a:rPr lang="it-IT" sz="2400" dirty="0" smtClean="0">
                <a:solidFill>
                  <a:srgbClr val="FF0000"/>
                </a:solidFill>
                <a:latin typeface="Arial Black" pitchFamily="34" charset="0"/>
              </a:rPr>
              <a:t>condizioni del traffico</a:t>
            </a:r>
            <a:r>
              <a:rPr lang="it-IT" sz="2400" dirty="0" smtClean="0">
                <a:latin typeface="Arial Black" pitchFamily="34" charset="0"/>
              </a:rPr>
              <a:t>, alle </a:t>
            </a:r>
            <a:r>
              <a:rPr lang="it-IT" sz="2400" dirty="0" smtClean="0">
                <a:solidFill>
                  <a:srgbClr val="FF0000"/>
                </a:solidFill>
                <a:latin typeface="Arial Black" pitchFamily="34" charset="0"/>
              </a:rPr>
              <a:t>condizioni atmosferiche</a:t>
            </a:r>
            <a:r>
              <a:rPr lang="it-IT" sz="2400" dirty="0" smtClean="0">
                <a:latin typeface="Arial Black" pitchFamily="34" charset="0"/>
              </a:rPr>
              <a:t>, al </a:t>
            </a:r>
            <a:r>
              <a:rPr lang="it-IT" sz="2400" dirty="0" smtClean="0">
                <a:solidFill>
                  <a:srgbClr val="FF0000"/>
                </a:solidFill>
                <a:latin typeface="Arial Black" pitchFamily="34" charset="0"/>
              </a:rPr>
              <a:t>tipo e allo stato di efficienza del veicolo</a:t>
            </a:r>
            <a:r>
              <a:rPr lang="it-IT" sz="2400" dirty="0" smtClean="0">
                <a:latin typeface="Arial Black" pitchFamily="34" charset="0"/>
              </a:rPr>
              <a:t>, all’</a:t>
            </a:r>
            <a:r>
              <a:rPr lang="it-IT" sz="2400" dirty="0" smtClean="0">
                <a:solidFill>
                  <a:srgbClr val="FF0000"/>
                </a:solidFill>
                <a:latin typeface="Arial Black" pitchFamily="34" charset="0"/>
              </a:rPr>
              <a:t>entità del carico</a:t>
            </a:r>
            <a:r>
              <a:rPr lang="it-IT" sz="2400" dirty="0" smtClean="0">
                <a:latin typeface="Arial Black" pitchFamily="34" charset="0"/>
              </a:rPr>
              <a:t> nonché ad ogni altra circostanza influente ed </a:t>
            </a:r>
            <a:r>
              <a:rPr lang="it-IT" sz="2400" u="sng" dirty="0" smtClean="0">
                <a:latin typeface="Arial Black" pitchFamily="34" charset="0"/>
              </a:rPr>
              <a:t>almeno uguale allo spazio percorso durante il tempo che passa tra la prima percezione di un pericolo e l’inizio della frenata</a:t>
            </a:r>
            <a:r>
              <a:rPr lang="it-IT" sz="2400" dirty="0" smtClean="0">
                <a:latin typeface="Arial Black" pitchFamily="34" charset="0"/>
              </a:rPr>
              <a:t>.</a:t>
            </a:r>
            <a:endParaRPr lang="it-IT" sz="2400" dirty="0">
              <a:latin typeface="Arial Black" pitchFamily="34" charset="0"/>
            </a:endParaRPr>
          </a:p>
        </p:txBody>
      </p:sp>
      <p:sp>
        <p:nvSpPr>
          <p:cNvPr id="33797" name="CasellaDiTesto 7"/>
          <p:cNvSpPr txBox="1">
            <a:spLocks noChangeArrowheads="1"/>
          </p:cNvSpPr>
          <p:nvPr/>
        </p:nvSpPr>
        <p:spPr bwMode="auto">
          <a:xfrm>
            <a:off x="571472" y="500042"/>
            <a:ext cx="8135938" cy="1138773"/>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La distanza di sicurezza</a:t>
            </a:r>
          </a:p>
          <a:p>
            <a:pPr algn="ctr"/>
            <a:endParaRPr lang="it-IT" sz="3200" dirty="0">
              <a:solidFill>
                <a:schemeClr val="tx1">
                  <a:lumMod val="50000"/>
                  <a:lumOff val="50000"/>
                </a:schemeClr>
              </a:solidFill>
              <a:latin typeface="Arial Black" pitchFamily="34" charset="0"/>
            </a:endParaRPr>
          </a:p>
        </p:txBody>
      </p:sp>
      <p:pic>
        <p:nvPicPr>
          <p:cNvPr id="118786" name="Picture 2" descr="http://www.sicurauto-video.it/images/consigli/distanza_tempo.jpg"/>
          <p:cNvPicPr>
            <a:picLocks noChangeAspect="1" noChangeArrowheads="1"/>
          </p:cNvPicPr>
          <p:nvPr/>
        </p:nvPicPr>
        <p:blipFill>
          <a:blip r:embed="rId2"/>
          <a:srcRect/>
          <a:stretch>
            <a:fillRect/>
          </a:stretch>
        </p:blipFill>
        <p:spPr bwMode="auto">
          <a:xfrm>
            <a:off x="2928926" y="4857760"/>
            <a:ext cx="3768336" cy="1116545"/>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CasellaDiTesto 7"/>
          <p:cNvSpPr txBox="1">
            <a:spLocks noChangeArrowheads="1"/>
          </p:cNvSpPr>
          <p:nvPr/>
        </p:nvSpPr>
        <p:spPr bwMode="auto">
          <a:xfrm>
            <a:off x="571472" y="500042"/>
            <a:ext cx="8135938" cy="1138773"/>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La distanza di sicurezza</a:t>
            </a:r>
          </a:p>
          <a:p>
            <a:pPr algn="ctr"/>
            <a:endParaRPr lang="it-IT" sz="3200" dirty="0">
              <a:solidFill>
                <a:srgbClr val="002060"/>
              </a:solidFill>
              <a:latin typeface="Arial Black" pitchFamily="34" charset="0"/>
            </a:endParaRPr>
          </a:p>
        </p:txBody>
      </p:sp>
      <p:graphicFrame>
        <p:nvGraphicFramePr>
          <p:cNvPr id="10" name="Tabella 9"/>
          <p:cNvGraphicFramePr>
            <a:graphicFrameLocks noGrp="1"/>
          </p:cNvGraphicFramePr>
          <p:nvPr/>
        </p:nvGraphicFramePr>
        <p:xfrm>
          <a:off x="1500166" y="1357298"/>
          <a:ext cx="6095998" cy="1257112"/>
        </p:xfrm>
        <a:graphic>
          <a:graphicData uri="http://schemas.openxmlformats.org/drawingml/2006/table">
            <a:tbl>
              <a:tblPr/>
              <a:tblGrid>
                <a:gridCol w="3702478"/>
                <a:gridCol w="478704"/>
                <a:gridCol w="478704"/>
                <a:gridCol w="478704"/>
                <a:gridCol w="478704"/>
                <a:gridCol w="478704"/>
              </a:tblGrid>
              <a:tr h="314278">
                <a:tc>
                  <a:txBody>
                    <a:bodyPr/>
                    <a:lstStyle/>
                    <a:p>
                      <a:pPr algn="ctr" fontAlgn="b"/>
                      <a:r>
                        <a:rPr lang="it-IT" sz="1900" b="0" i="0" u="none" strike="noStrike">
                          <a:solidFill>
                            <a:srgbClr val="000000"/>
                          </a:solidFill>
                          <a:latin typeface="Calibri"/>
                        </a:rPr>
                        <a:t>Velocità di marcia (Km/h)</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1900" b="0" i="0" u="none" strike="noStrike">
                          <a:solidFill>
                            <a:srgbClr val="000000"/>
                          </a:solidFill>
                          <a:latin typeface="Calibri"/>
                        </a:rPr>
                        <a:t>50</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1900" b="0" i="0" u="none" strike="noStrike">
                          <a:solidFill>
                            <a:srgbClr val="000000"/>
                          </a:solidFill>
                          <a:latin typeface="Calibri"/>
                        </a:rPr>
                        <a:t>60</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1900" b="0" i="0" u="none" strike="noStrike">
                          <a:solidFill>
                            <a:srgbClr val="000000"/>
                          </a:solidFill>
                          <a:latin typeface="Calibri"/>
                        </a:rPr>
                        <a:t>90</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1900" b="0" i="0" u="none" strike="noStrike">
                          <a:solidFill>
                            <a:srgbClr val="000000"/>
                          </a:solidFill>
                          <a:latin typeface="Calibri"/>
                        </a:rPr>
                        <a:t>100</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1900" b="0" i="0" u="none" strike="noStrike">
                          <a:solidFill>
                            <a:srgbClr val="000000"/>
                          </a:solidFill>
                          <a:latin typeface="Calibri"/>
                        </a:rPr>
                        <a:t>130</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14278">
                <a:tc>
                  <a:txBody>
                    <a:bodyPr/>
                    <a:lstStyle/>
                    <a:p>
                      <a:pPr algn="ctr" fontAlgn="b"/>
                      <a:r>
                        <a:rPr lang="it-IT" sz="1900" b="0" i="0" u="none" strike="noStrike">
                          <a:solidFill>
                            <a:srgbClr val="000000"/>
                          </a:solidFill>
                          <a:latin typeface="Calibri"/>
                        </a:rPr>
                        <a:t>Spazio percorso nel t.d.r. (1 sec) [m]</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t-IT" sz="1900" b="0" i="0" u="none" strike="noStrike">
                          <a:solidFill>
                            <a:srgbClr val="000000"/>
                          </a:solidFill>
                          <a:latin typeface="Calibri"/>
                        </a:rPr>
                        <a:t>14</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900" b="0" i="0" u="none" strike="noStrike">
                          <a:solidFill>
                            <a:srgbClr val="000000"/>
                          </a:solidFill>
                          <a:latin typeface="Calibri"/>
                        </a:rPr>
                        <a:t>17</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900" b="0" i="0" u="none" strike="noStrike">
                          <a:solidFill>
                            <a:srgbClr val="000000"/>
                          </a:solidFill>
                          <a:latin typeface="Calibri"/>
                        </a:rPr>
                        <a:t>25</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900" b="0" i="0" u="none" strike="noStrike">
                          <a:solidFill>
                            <a:srgbClr val="000000"/>
                          </a:solidFill>
                          <a:latin typeface="Calibri"/>
                        </a:rPr>
                        <a:t>28</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900" b="0" i="0" u="none" strike="noStrike">
                          <a:solidFill>
                            <a:srgbClr val="000000"/>
                          </a:solidFill>
                          <a:latin typeface="Calibri"/>
                        </a:rPr>
                        <a:t>32</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278">
                <a:tc>
                  <a:txBody>
                    <a:bodyPr/>
                    <a:lstStyle/>
                    <a:p>
                      <a:pPr algn="ctr" fontAlgn="b"/>
                      <a:r>
                        <a:rPr lang="it-IT" sz="1900" b="0" i="0" u="none" strike="noStrike">
                          <a:solidFill>
                            <a:srgbClr val="000000"/>
                          </a:solidFill>
                          <a:latin typeface="Calibri"/>
                        </a:rPr>
                        <a:t>Spazio di frenatura [m]</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t-IT" sz="1900" b="0" i="0" u="none" strike="noStrike">
                          <a:solidFill>
                            <a:srgbClr val="000000"/>
                          </a:solidFill>
                          <a:latin typeface="Calibri"/>
                        </a:rPr>
                        <a:t>11</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900" b="0" i="0" u="none" strike="noStrike">
                          <a:solidFill>
                            <a:srgbClr val="000000"/>
                          </a:solidFill>
                          <a:latin typeface="Calibri"/>
                        </a:rPr>
                        <a:t>16</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900" b="0" i="0" u="none" strike="noStrike">
                          <a:solidFill>
                            <a:srgbClr val="000000"/>
                          </a:solidFill>
                          <a:latin typeface="Calibri"/>
                        </a:rPr>
                        <a:t>35</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900" b="0" i="0" u="none" strike="noStrike">
                          <a:solidFill>
                            <a:srgbClr val="000000"/>
                          </a:solidFill>
                          <a:latin typeface="Calibri"/>
                        </a:rPr>
                        <a:t>43</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900" b="0" i="0" u="none" strike="noStrike">
                          <a:solidFill>
                            <a:srgbClr val="000000"/>
                          </a:solidFill>
                          <a:latin typeface="Calibri"/>
                        </a:rPr>
                        <a:t>76</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278">
                <a:tc>
                  <a:txBody>
                    <a:bodyPr/>
                    <a:lstStyle/>
                    <a:p>
                      <a:pPr algn="ctr" fontAlgn="b"/>
                      <a:r>
                        <a:rPr lang="it-IT" sz="1900" b="0" i="0" u="none" strike="noStrike">
                          <a:solidFill>
                            <a:srgbClr val="000000"/>
                          </a:solidFill>
                          <a:latin typeface="Calibri"/>
                        </a:rPr>
                        <a:t>Spazio Totale [m]</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t-IT" sz="1900" b="0" i="0" u="none" strike="noStrike">
                          <a:solidFill>
                            <a:srgbClr val="000000"/>
                          </a:solidFill>
                          <a:latin typeface="Calibri"/>
                        </a:rPr>
                        <a:t>25</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900" b="0" i="0" u="none" strike="noStrike">
                          <a:solidFill>
                            <a:srgbClr val="000000"/>
                          </a:solidFill>
                          <a:latin typeface="Calibri"/>
                        </a:rPr>
                        <a:t>33</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900" b="0" i="0" u="none" strike="noStrike">
                          <a:solidFill>
                            <a:srgbClr val="000000"/>
                          </a:solidFill>
                          <a:latin typeface="Calibri"/>
                        </a:rPr>
                        <a:t>60</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900" b="0" i="0" u="none" strike="noStrike">
                          <a:solidFill>
                            <a:srgbClr val="000000"/>
                          </a:solidFill>
                          <a:latin typeface="Calibri"/>
                        </a:rPr>
                        <a:t>71</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900" b="0" i="0" u="none" strike="noStrike" dirty="0">
                          <a:solidFill>
                            <a:srgbClr val="000000"/>
                          </a:solidFill>
                          <a:latin typeface="Calibri"/>
                        </a:rPr>
                        <a:t>108</a:t>
                      </a:r>
                    </a:p>
                  </a:txBody>
                  <a:tcPr marL="7483" marR="7483" marT="7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Rettangolo 10"/>
          <p:cNvSpPr/>
          <p:nvPr/>
        </p:nvSpPr>
        <p:spPr>
          <a:xfrm>
            <a:off x="285720" y="2857496"/>
            <a:ext cx="8572560" cy="2246769"/>
          </a:xfrm>
          <a:prstGeom prst="rect">
            <a:avLst/>
          </a:prstGeom>
        </p:spPr>
        <p:txBody>
          <a:bodyPr wrap="square">
            <a:spAutoFit/>
          </a:bodyPr>
          <a:lstStyle/>
          <a:p>
            <a:r>
              <a:rPr lang="it-IT" sz="2000" b="1" u="sng" dirty="0" smtClean="0">
                <a:solidFill>
                  <a:srgbClr val="FF0000"/>
                </a:solidFill>
                <a:latin typeface="Arial Black" pitchFamily="34" charset="0"/>
              </a:rPr>
              <a:t>IMPORTANTE!</a:t>
            </a:r>
          </a:p>
          <a:p>
            <a:endParaRPr lang="it-IT" sz="2000" dirty="0" smtClean="0">
              <a:latin typeface="Arial Black" pitchFamily="34" charset="0"/>
            </a:endParaRPr>
          </a:p>
          <a:p>
            <a:r>
              <a:rPr lang="it-IT" sz="2000" dirty="0" smtClean="0">
                <a:latin typeface="Arial Black" pitchFamily="34" charset="0"/>
              </a:rPr>
              <a:t>- in caso di pioggia i valori vanno aumentati del 20/30%;</a:t>
            </a:r>
            <a:br>
              <a:rPr lang="it-IT" sz="2000" dirty="0" smtClean="0">
                <a:latin typeface="Arial Black" pitchFamily="34" charset="0"/>
              </a:rPr>
            </a:br>
            <a:r>
              <a:rPr lang="it-IT" sz="2000" dirty="0" smtClean="0">
                <a:latin typeface="Arial Black" pitchFamily="34" charset="0"/>
              </a:rPr>
              <a:t>- su neve o su ghiaccio lo spazio di arresto può addirittura quadruplicare;</a:t>
            </a:r>
            <a:br>
              <a:rPr lang="it-IT" sz="2000" dirty="0" smtClean="0">
                <a:latin typeface="Arial Black" pitchFamily="34" charset="0"/>
              </a:rPr>
            </a:br>
            <a:r>
              <a:rPr lang="it-IT" sz="2000" dirty="0" smtClean="0">
                <a:latin typeface="Arial Black" pitchFamily="34" charset="0"/>
              </a:rPr>
              <a:t>- in caso di stanchezza o riflessi “appannati” il </a:t>
            </a:r>
            <a:r>
              <a:rPr lang="it-IT" sz="2000" dirty="0" err="1" smtClean="0">
                <a:latin typeface="Arial Black" pitchFamily="34" charset="0"/>
              </a:rPr>
              <a:t>t.d.r.</a:t>
            </a:r>
            <a:r>
              <a:rPr lang="it-IT" sz="2000" dirty="0" smtClean="0">
                <a:latin typeface="Arial Black" pitchFamily="34" charset="0"/>
              </a:rPr>
              <a:t> può aumentare considerevolmente.</a:t>
            </a:r>
            <a:endParaRPr lang="it-IT" sz="2000" dirty="0">
              <a:latin typeface="Arial Black" pitchFamily="34"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sellaDiTesto 3"/>
          <p:cNvSpPr txBox="1">
            <a:spLocks noChangeArrowheads="1"/>
          </p:cNvSpPr>
          <p:nvPr/>
        </p:nvSpPr>
        <p:spPr bwMode="auto">
          <a:xfrm>
            <a:off x="3357554" y="2928934"/>
            <a:ext cx="5572164" cy="3046988"/>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Il conducente che tampona il veicolo antistante resterà gravato dall’onere di fornire la </a:t>
            </a:r>
            <a:r>
              <a:rPr lang="it-IT" sz="2000" u="sng" dirty="0" smtClean="0">
                <a:latin typeface="Arial Black" pitchFamily="34" charset="0"/>
              </a:rPr>
              <a:t>prova liberatoria</a:t>
            </a:r>
            <a:r>
              <a:rPr lang="it-IT" sz="2000" dirty="0" smtClean="0">
                <a:latin typeface="Arial Black" pitchFamily="34" charset="0"/>
              </a:rPr>
              <a:t>, dimostrando che il mancato tempestivo arresto dell’automezzo e la conseguente collisione sono stati determinati da cause in tutto o in parte a lui non imputabili.</a:t>
            </a:r>
          </a:p>
          <a:p>
            <a:pPr algn="ctr"/>
            <a:r>
              <a:rPr lang="it-IT" sz="3200" b="1" dirty="0" smtClean="0">
                <a:solidFill>
                  <a:srgbClr val="FF0000"/>
                </a:solidFill>
                <a:latin typeface="Arial Black" pitchFamily="34" charset="0"/>
              </a:rPr>
              <a:t> </a:t>
            </a:r>
            <a:endParaRPr lang="it-IT" sz="3200" b="1" dirty="0">
              <a:solidFill>
                <a:srgbClr val="FF0000"/>
              </a:solidFill>
              <a:latin typeface="Arial Black" pitchFamily="34" charset="0"/>
            </a:endParaRPr>
          </a:p>
        </p:txBody>
      </p:sp>
      <p:sp>
        <p:nvSpPr>
          <p:cNvPr id="34821" name="CasellaDiTesto 7"/>
          <p:cNvSpPr txBox="1">
            <a:spLocks noChangeArrowheads="1"/>
          </p:cNvSpPr>
          <p:nvPr/>
        </p:nvSpPr>
        <p:spPr bwMode="auto">
          <a:xfrm>
            <a:off x="928662" y="500042"/>
            <a:ext cx="7345363"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Il tamponamento</a:t>
            </a:r>
          </a:p>
        </p:txBody>
      </p:sp>
      <p:pic>
        <p:nvPicPr>
          <p:cNvPr id="31746" name="Picture 2" descr="Su A1 Milano-Napoli, tamponamento tra due mezzi pesanti: un morto"/>
          <p:cNvPicPr>
            <a:picLocks noChangeAspect="1" noChangeArrowheads="1"/>
          </p:cNvPicPr>
          <p:nvPr/>
        </p:nvPicPr>
        <p:blipFill>
          <a:blip r:embed="rId2"/>
          <a:srcRect/>
          <a:stretch>
            <a:fillRect/>
          </a:stretch>
        </p:blipFill>
        <p:spPr bwMode="auto">
          <a:xfrm>
            <a:off x="285720" y="3143248"/>
            <a:ext cx="2952770" cy="2214578"/>
          </a:xfrm>
          <a:prstGeom prst="rect">
            <a:avLst/>
          </a:prstGeom>
          <a:noFill/>
        </p:spPr>
      </p:pic>
      <p:pic>
        <p:nvPicPr>
          <p:cNvPr id="31748" name="Picture 4" descr="http://www.cdt.ch/files/images/f_8a859521234913e09d54545a97f17374.jpg"/>
          <p:cNvPicPr>
            <a:picLocks noChangeAspect="1" noChangeArrowheads="1"/>
          </p:cNvPicPr>
          <p:nvPr/>
        </p:nvPicPr>
        <p:blipFill>
          <a:blip r:embed="rId3"/>
          <a:srcRect/>
          <a:stretch>
            <a:fillRect/>
          </a:stretch>
        </p:blipFill>
        <p:spPr bwMode="auto">
          <a:xfrm>
            <a:off x="285720" y="1214422"/>
            <a:ext cx="2143140" cy="1607356"/>
          </a:xfrm>
          <a:prstGeom prst="rect">
            <a:avLst/>
          </a:prstGeom>
          <a:noFill/>
        </p:spPr>
      </p:pic>
      <p:sp>
        <p:nvSpPr>
          <p:cNvPr id="10" name="CasellaDiTesto 3"/>
          <p:cNvSpPr txBox="1">
            <a:spLocks noChangeArrowheads="1"/>
          </p:cNvSpPr>
          <p:nvPr/>
        </p:nvSpPr>
        <p:spPr bwMode="auto">
          <a:xfrm>
            <a:off x="2643174" y="1214422"/>
            <a:ext cx="6286544" cy="1631216"/>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Con il termine </a:t>
            </a:r>
            <a:r>
              <a:rPr lang="it-IT" sz="2000" dirty="0" smtClean="0">
                <a:solidFill>
                  <a:srgbClr val="FF0000"/>
                </a:solidFill>
                <a:latin typeface="Arial Black" pitchFamily="34" charset="0"/>
              </a:rPr>
              <a:t>tamponamento</a:t>
            </a:r>
            <a:r>
              <a:rPr lang="it-IT" sz="2000" dirty="0" smtClean="0">
                <a:latin typeface="Arial Black" pitchFamily="34" charset="0"/>
              </a:rPr>
              <a:t> si intende la </a:t>
            </a:r>
            <a:r>
              <a:rPr lang="it-IT" sz="2000" dirty="0" smtClean="0">
                <a:solidFill>
                  <a:srgbClr val="FF0000"/>
                </a:solidFill>
                <a:latin typeface="Arial Black" pitchFamily="34" charset="0"/>
              </a:rPr>
              <a:t>collisione di un veicolo contro quello che lo precede</a:t>
            </a:r>
            <a:r>
              <a:rPr lang="it-IT" sz="2000" dirty="0" smtClean="0">
                <a:latin typeface="Arial Black" pitchFamily="34" charset="0"/>
              </a:rPr>
              <a:t> (e la causa di tale evento è di sovente riconducibile alla mancata osservanza della distanza di sicurezza).</a:t>
            </a: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sellaDiTesto 3"/>
          <p:cNvSpPr txBox="1">
            <a:spLocks noChangeArrowheads="1"/>
          </p:cNvSpPr>
          <p:nvPr/>
        </p:nvSpPr>
        <p:spPr bwMode="auto">
          <a:xfrm>
            <a:off x="285720" y="1214422"/>
            <a:ext cx="8643998" cy="2677656"/>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Il succedersi di più tamponamenti viene comunemente definito </a:t>
            </a:r>
            <a:r>
              <a:rPr lang="it-IT" sz="2400" b="1" i="1" dirty="0" smtClean="0">
                <a:solidFill>
                  <a:srgbClr val="FF0000"/>
                </a:solidFill>
                <a:latin typeface="Arial Black" pitchFamily="34" charset="0"/>
              </a:rPr>
              <a:t>«</a:t>
            </a:r>
            <a:r>
              <a:rPr lang="it-IT" sz="2400" i="1" dirty="0" smtClean="0">
                <a:solidFill>
                  <a:srgbClr val="FF0000"/>
                </a:solidFill>
                <a:latin typeface="Arial Black" pitchFamily="34" charset="0"/>
              </a:rPr>
              <a:t>tamponamento a catena»</a:t>
            </a:r>
            <a:r>
              <a:rPr lang="it-IT" sz="2400" dirty="0" smtClean="0">
                <a:latin typeface="Arial Black" pitchFamily="34" charset="0"/>
              </a:rPr>
              <a:t>.</a:t>
            </a:r>
          </a:p>
          <a:p>
            <a:pPr algn="ctr"/>
            <a:r>
              <a:rPr lang="it-IT" sz="2400" dirty="0" smtClean="0">
                <a:latin typeface="Arial Black" pitchFamily="34" charset="0"/>
              </a:rPr>
              <a:t>Se il tamponamento multiplo si verifica tra un veicolo in movimento ed altri in coda, l’unico responsabile deve ritenersi il conducente dell’ultimo veicolo, ovvero quello che non ha rispettato la distanza di sicurezza.</a:t>
            </a:r>
            <a:endParaRPr lang="it-IT" sz="2400" b="1" dirty="0">
              <a:solidFill>
                <a:srgbClr val="FF0000"/>
              </a:solidFill>
              <a:latin typeface="Arial Black" pitchFamily="34" charset="0"/>
            </a:endParaRPr>
          </a:p>
        </p:txBody>
      </p:sp>
      <p:sp>
        <p:nvSpPr>
          <p:cNvPr id="34821" name="CasellaDiTesto 7"/>
          <p:cNvSpPr txBox="1">
            <a:spLocks noChangeArrowheads="1"/>
          </p:cNvSpPr>
          <p:nvPr/>
        </p:nvSpPr>
        <p:spPr bwMode="auto">
          <a:xfrm>
            <a:off x="928662" y="500042"/>
            <a:ext cx="7345363" cy="646331"/>
          </a:xfrm>
          <a:prstGeom prst="rect">
            <a:avLst/>
          </a:prstGeom>
          <a:noFill/>
          <a:ln w="9525">
            <a:noFill/>
            <a:miter lim="800000"/>
            <a:headEnd/>
            <a:tailEnd/>
          </a:ln>
        </p:spPr>
        <p:txBody>
          <a:bodyPr>
            <a:spAutoFit/>
          </a:bodyPr>
          <a:lstStyle/>
          <a:p>
            <a:pPr algn="ctr"/>
            <a:r>
              <a:rPr lang="it-IT" sz="3600" dirty="0" smtClean="0">
                <a:solidFill>
                  <a:schemeClr val="tx1">
                    <a:lumMod val="50000"/>
                    <a:lumOff val="50000"/>
                  </a:schemeClr>
                </a:solidFill>
                <a:latin typeface="Arial Black" pitchFamily="34" charset="0"/>
              </a:rPr>
              <a:t>Tamponamento a catena</a:t>
            </a:r>
            <a:endParaRPr lang="it-IT" sz="3600" dirty="0">
              <a:solidFill>
                <a:schemeClr val="tx1">
                  <a:lumMod val="50000"/>
                  <a:lumOff val="50000"/>
                </a:schemeClr>
              </a:solidFill>
              <a:latin typeface="Arial Black" pitchFamily="34" charset="0"/>
            </a:endParaRPr>
          </a:p>
        </p:txBody>
      </p:sp>
      <p:pic>
        <p:nvPicPr>
          <p:cNvPr id="34822" name="Picture 8" descr="http://www.uffa.it/uploads/Tamponamento.jpgxrBJUv.jpg"/>
          <p:cNvPicPr>
            <a:picLocks noChangeAspect="1" noChangeArrowheads="1"/>
          </p:cNvPicPr>
          <p:nvPr/>
        </p:nvPicPr>
        <p:blipFill>
          <a:blip r:embed="rId2"/>
          <a:srcRect/>
          <a:stretch>
            <a:fillRect/>
          </a:stretch>
        </p:blipFill>
        <p:spPr bwMode="auto">
          <a:xfrm>
            <a:off x="2883030" y="3929066"/>
            <a:ext cx="3273295" cy="1939922"/>
          </a:xfrm>
          <a:prstGeom prst="rect">
            <a:avLst/>
          </a:prstGeom>
          <a:noFill/>
          <a:ln w="9525">
            <a:noFill/>
            <a:miter lim="800000"/>
            <a:headEnd/>
            <a:tailEnd/>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sellaDiTesto 3"/>
          <p:cNvSpPr txBox="1">
            <a:spLocks noChangeArrowheads="1"/>
          </p:cNvSpPr>
          <p:nvPr/>
        </p:nvSpPr>
        <p:spPr bwMode="auto">
          <a:xfrm>
            <a:off x="0" y="1214422"/>
            <a:ext cx="9144000" cy="440120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Diverso è il caso in cui </a:t>
            </a:r>
            <a:r>
              <a:rPr lang="it-IT" sz="2000" dirty="0" smtClean="0">
                <a:solidFill>
                  <a:srgbClr val="FF0000"/>
                </a:solidFill>
                <a:latin typeface="Arial Black" pitchFamily="34" charset="0"/>
              </a:rPr>
              <a:t>il tamponamento a catena</a:t>
            </a:r>
            <a:r>
              <a:rPr lang="it-IT" sz="2000" dirty="0" smtClean="0">
                <a:latin typeface="Arial Black" pitchFamily="34" charset="0"/>
              </a:rPr>
              <a:t> avvenga </a:t>
            </a:r>
            <a:r>
              <a:rPr lang="it-IT" sz="2000" dirty="0" smtClean="0">
                <a:solidFill>
                  <a:srgbClr val="FF0000"/>
                </a:solidFill>
                <a:latin typeface="Arial Black" pitchFamily="34" charset="0"/>
              </a:rPr>
              <a:t>tra più veicoli in movimento</a:t>
            </a:r>
            <a:r>
              <a:rPr lang="it-IT" sz="2000" dirty="0" smtClean="0">
                <a:latin typeface="Arial Black" pitchFamily="34" charset="0"/>
              </a:rPr>
              <a:t>, circostanza nella quale potrà farsi ricorso alla presunzione “</a:t>
            </a:r>
            <a:r>
              <a:rPr lang="it-IT" sz="2000" dirty="0" err="1" smtClean="0">
                <a:latin typeface="Arial Black" pitchFamily="34" charset="0"/>
              </a:rPr>
              <a:t>iuris</a:t>
            </a:r>
            <a:r>
              <a:rPr lang="it-IT" sz="2000" dirty="0" smtClean="0">
                <a:latin typeface="Arial Black" pitchFamily="34" charset="0"/>
              </a:rPr>
              <a:t> tantum” di colpa in eguale misura di entrambi i conducenti di ciascuna coppia di veicoli (tamponante e tamponato). </a:t>
            </a:r>
          </a:p>
          <a:p>
            <a:pPr algn="ctr"/>
            <a:r>
              <a:rPr lang="it-IT" sz="2000" dirty="0" smtClean="0">
                <a:latin typeface="Arial Black" pitchFamily="34" charset="0"/>
              </a:rPr>
              <a:t>Tale presunzione è fondata sull’inosservanza della distanza di sicurezza rispetto al veicolo antistante (sempre che non sia fornita la prova liberatoria di avere fatto tutto il possibile per evitare il danno). In tale ipotesi sarà esclusivamente responsabile il conducente del primo di questi veicoli qualora il tamponamento a catena risulti determinato unicamente dalla forza dell’urto dell’iniziale collisione. </a:t>
            </a:r>
            <a:r>
              <a:rPr lang="it-IT" sz="2000" dirty="0" smtClean="0">
                <a:solidFill>
                  <a:srgbClr val="FF0000"/>
                </a:solidFill>
                <a:latin typeface="Arial Black" pitchFamily="34" charset="0"/>
              </a:rPr>
              <a:t>La presunzione di pari colpa troverà applicazione anche qualora non sia possibile ricostruire l’esatta dinamica del sinistro</a:t>
            </a:r>
            <a:r>
              <a:rPr lang="it-IT" sz="2000" dirty="0" smtClean="0">
                <a:latin typeface="Arial Black" pitchFamily="34" charset="0"/>
              </a:rPr>
              <a:t>.</a:t>
            </a:r>
            <a:endParaRPr lang="it-IT" sz="2000" b="1" dirty="0">
              <a:solidFill>
                <a:srgbClr val="FF0000"/>
              </a:solidFill>
              <a:latin typeface="Arial Black" pitchFamily="34" charset="0"/>
            </a:endParaRPr>
          </a:p>
        </p:txBody>
      </p:sp>
      <p:sp>
        <p:nvSpPr>
          <p:cNvPr id="34821" name="CasellaDiTesto 7"/>
          <p:cNvSpPr txBox="1">
            <a:spLocks noChangeArrowheads="1"/>
          </p:cNvSpPr>
          <p:nvPr/>
        </p:nvSpPr>
        <p:spPr bwMode="auto">
          <a:xfrm>
            <a:off x="1000100" y="500042"/>
            <a:ext cx="7345363" cy="646331"/>
          </a:xfrm>
          <a:prstGeom prst="rect">
            <a:avLst/>
          </a:prstGeom>
          <a:noFill/>
          <a:ln w="9525">
            <a:noFill/>
            <a:miter lim="800000"/>
            <a:headEnd/>
            <a:tailEnd/>
          </a:ln>
        </p:spPr>
        <p:txBody>
          <a:bodyPr>
            <a:spAutoFit/>
          </a:bodyPr>
          <a:lstStyle/>
          <a:p>
            <a:pPr algn="ctr"/>
            <a:r>
              <a:rPr lang="it-IT" sz="3600" dirty="0" smtClean="0">
                <a:solidFill>
                  <a:schemeClr val="tx1">
                    <a:lumMod val="50000"/>
                    <a:lumOff val="50000"/>
                  </a:schemeClr>
                </a:solidFill>
                <a:latin typeface="Arial Black" pitchFamily="34" charset="0"/>
              </a:rPr>
              <a:t>Tamponamento a catena</a:t>
            </a:r>
            <a:endParaRPr lang="it-IT" sz="3600" dirty="0">
              <a:solidFill>
                <a:schemeClr val="tx1">
                  <a:lumMod val="50000"/>
                  <a:lumOff val="50000"/>
                </a:schemeClr>
              </a:solidFill>
              <a:latin typeface="Arial Black" pitchFamily="34"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sellaDiTesto 3"/>
          <p:cNvSpPr txBox="1">
            <a:spLocks noChangeArrowheads="1"/>
          </p:cNvSpPr>
          <p:nvPr/>
        </p:nvSpPr>
        <p:spPr bwMode="auto">
          <a:xfrm>
            <a:off x="3214678" y="1285860"/>
            <a:ext cx="5715040" cy="4154984"/>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E’ orientamento prevalente quello per cui, relativamente all’ipotesi di tamponamento a catena di autoveicoli in movimento, la presunzione di cui al 2° comma </a:t>
            </a:r>
            <a:r>
              <a:rPr lang="it-IT" sz="2400" dirty="0" smtClean="0">
                <a:solidFill>
                  <a:srgbClr val="FF0000"/>
                </a:solidFill>
                <a:latin typeface="Arial Black" pitchFamily="34" charset="0"/>
              </a:rPr>
              <a:t>dell’art. 2054 C.C. </a:t>
            </a:r>
            <a:r>
              <a:rPr lang="it-IT" sz="2400" dirty="0" smtClean="0">
                <a:latin typeface="Arial Black" pitchFamily="34" charset="0"/>
              </a:rPr>
              <a:t>va applicata solo agli autoveicoli intermedi, con esclusione del primo e dell’ultimo veicolo (rispettivamente tamponato e tamponante).</a:t>
            </a:r>
          </a:p>
        </p:txBody>
      </p:sp>
      <p:sp>
        <p:nvSpPr>
          <p:cNvPr id="34821" name="CasellaDiTesto 7"/>
          <p:cNvSpPr txBox="1">
            <a:spLocks noChangeArrowheads="1"/>
          </p:cNvSpPr>
          <p:nvPr/>
        </p:nvSpPr>
        <p:spPr bwMode="auto">
          <a:xfrm>
            <a:off x="1000100" y="500042"/>
            <a:ext cx="7345363" cy="646331"/>
          </a:xfrm>
          <a:prstGeom prst="rect">
            <a:avLst/>
          </a:prstGeom>
          <a:noFill/>
          <a:ln w="9525">
            <a:noFill/>
            <a:miter lim="800000"/>
            <a:headEnd/>
            <a:tailEnd/>
          </a:ln>
        </p:spPr>
        <p:txBody>
          <a:bodyPr>
            <a:spAutoFit/>
          </a:bodyPr>
          <a:lstStyle/>
          <a:p>
            <a:pPr algn="ctr"/>
            <a:r>
              <a:rPr lang="it-IT" sz="3600" dirty="0" smtClean="0">
                <a:solidFill>
                  <a:schemeClr val="tx1">
                    <a:lumMod val="50000"/>
                    <a:lumOff val="50000"/>
                  </a:schemeClr>
                </a:solidFill>
                <a:latin typeface="Arial Black" pitchFamily="34" charset="0"/>
              </a:rPr>
              <a:t>Tamponamento a catena</a:t>
            </a:r>
            <a:endParaRPr lang="it-IT" sz="3600" dirty="0">
              <a:solidFill>
                <a:schemeClr val="tx1">
                  <a:lumMod val="50000"/>
                  <a:lumOff val="50000"/>
                </a:schemeClr>
              </a:solidFill>
              <a:latin typeface="Arial Black" pitchFamily="34" charset="0"/>
            </a:endParaRPr>
          </a:p>
        </p:txBody>
      </p:sp>
      <p:pic>
        <p:nvPicPr>
          <p:cNvPr id="121858" name="Picture 2" descr="http://www.sentenze.net/images/libri/50461.jpg"/>
          <p:cNvPicPr>
            <a:picLocks noChangeAspect="1" noChangeArrowheads="1"/>
          </p:cNvPicPr>
          <p:nvPr/>
        </p:nvPicPr>
        <p:blipFill>
          <a:blip r:embed="rId2"/>
          <a:srcRect/>
          <a:stretch>
            <a:fillRect/>
          </a:stretch>
        </p:blipFill>
        <p:spPr bwMode="auto">
          <a:xfrm>
            <a:off x="285720" y="1285860"/>
            <a:ext cx="2857520" cy="4053221"/>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CasellaDiTesto 7"/>
          <p:cNvSpPr txBox="1">
            <a:spLocks noChangeArrowheads="1"/>
          </p:cNvSpPr>
          <p:nvPr/>
        </p:nvSpPr>
        <p:spPr bwMode="auto">
          <a:xfrm>
            <a:off x="500034" y="500042"/>
            <a:ext cx="8064500"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L’incrocio tra veicoli</a:t>
            </a:r>
          </a:p>
        </p:txBody>
      </p:sp>
      <p:pic>
        <p:nvPicPr>
          <p:cNvPr id="30722" name="Picture 2" descr="http://photos2.fotosearch.com/bthumb/BDX/BDX021/86464782.jpg"/>
          <p:cNvPicPr>
            <a:picLocks noChangeAspect="1" noChangeArrowheads="1"/>
          </p:cNvPicPr>
          <p:nvPr/>
        </p:nvPicPr>
        <p:blipFill>
          <a:blip r:embed="rId2"/>
          <a:srcRect/>
          <a:stretch>
            <a:fillRect/>
          </a:stretch>
        </p:blipFill>
        <p:spPr bwMode="auto">
          <a:xfrm>
            <a:off x="3419872" y="4160602"/>
            <a:ext cx="2582598" cy="1716670"/>
          </a:xfrm>
          <a:prstGeom prst="rect">
            <a:avLst/>
          </a:prstGeom>
          <a:noFill/>
        </p:spPr>
      </p:pic>
      <p:sp>
        <p:nvSpPr>
          <p:cNvPr id="30723" name="Rectangle 3"/>
          <p:cNvSpPr>
            <a:spLocks noChangeArrowheads="1"/>
          </p:cNvSpPr>
          <p:nvPr/>
        </p:nvSpPr>
        <p:spPr bwMode="auto">
          <a:xfrm>
            <a:off x="0" y="1142984"/>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L’</a:t>
            </a:r>
            <a:r>
              <a:rPr kumimoji="0" lang="it-IT" sz="24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art. 150 C.d.S.</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prevede l’ipotesi di due veicoli che si incrocino in una strada di montagna o in </a:t>
            </a:r>
            <a:r>
              <a:rPr kumimoji="0" lang="it-IT" sz="2400"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«passaggi ingombrati»</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Tale norma stabilisce che quando l’incrocio tra i veicoli non è possibile a causa di lavori, di veicoli fermi o di altri ostacoli, il conducente il cui senso di marcia è ostacolato, deve </a:t>
            </a:r>
            <a:r>
              <a:rPr kumimoji="0" lang="it-IT" sz="2400"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«arrestarsi per lasciar passare i veicoli che provengono in senso inverso»</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endParaRPr kumimoji="0" lang="it-IT" sz="24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CasellaDiTesto 7"/>
          <p:cNvSpPr txBox="1">
            <a:spLocks noChangeArrowheads="1"/>
          </p:cNvSpPr>
          <p:nvPr/>
        </p:nvSpPr>
        <p:spPr bwMode="auto">
          <a:xfrm>
            <a:off x="500034" y="500042"/>
            <a:ext cx="8064500"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L’incrocio tra veicoli</a:t>
            </a:r>
          </a:p>
        </p:txBody>
      </p:sp>
      <p:sp>
        <p:nvSpPr>
          <p:cNvPr id="30723" name="Rectangle 3"/>
          <p:cNvSpPr>
            <a:spLocks noChangeArrowheads="1"/>
          </p:cNvSpPr>
          <p:nvPr/>
        </p:nvSpPr>
        <p:spPr bwMode="auto">
          <a:xfrm>
            <a:off x="3571868" y="1214422"/>
            <a:ext cx="535785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400" dirty="0" smtClean="0">
                <a:latin typeface="Arial Black" pitchFamily="34" charset="0"/>
              </a:rPr>
              <a:t>Il medesimo articolo prevede che sulle strade di montagna, o comunque a forte pendenza, se l’incrocio con altri veicoli è malagevole o impossibile, il conducente che procede in discesa deve arrestarsi e accostarsi quanto più possibile al margine destro della carreggiata (o spostarsi sulla piazzola, ove questa esistente).</a:t>
            </a:r>
            <a:endParaRPr lang="it-IT" sz="2400" dirty="0">
              <a:latin typeface="Arial Black" pitchFamily="34" charset="0"/>
            </a:endParaRPr>
          </a:p>
        </p:txBody>
      </p:sp>
      <p:pic>
        <p:nvPicPr>
          <p:cNvPr id="123906" name="Picture 2" descr="Strada di montagna"/>
          <p:cNvPicPr>
            <a:picLocks noChangeAspect="1" noChangeArrowheads="1"/>
          </p:cNvPicPr>
          <p:nvPr/>
        </p:nvPicPr>
        <p:blipFill>
          <a:blip r:embed="rId2"/>
          <a:srcRect/>
          <a:stretch>
            <a:fillRect/>
          </a:stretch>
        </p:blipFill>
        <p:spPr bwMode="auto">
          <a:xfrm>
            <a:off x="357158" y="1357298"/>
            <a:ext cx="3143272" cy="3857652"/>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sellaDiTesto 3"/>
          <p:cNvSpPr txBox="1">
            <a:spLocks noChangeArrowheads="1"/>
          </p:cNvSpPr>
          <p:nvPr/>
        </p:nvSpPr>
        <p:spPr bwMode="auto">
          <a:xfrm>
            <a:off x="285720" y="500042"/>
            <a:ext cx="8572560" cy="4124206"/>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La retromarcia</a:t>
            </a:r>
          </a:p>
          <a:p>
            <a:pPr algn="ctr"/>
            <a:endParaRPr lang="it-IT" sz="1000" b="1" dirty="0">
              <a:solidFill>
                <a:srgbClr val="0000CC"/>
              </a:solidFill>
              <a:latin typeface="Arial Black" pitchFamily="34" charset="0"/>
            </a:endParaRPr>
          </a:p>
          <a:p>
            <a:pPr algn="ctr"/>
            <a:r>
              <a:rPr lang="it-IT" sz="2400" dirty="0" smtClean="0">
                <a:latin typeface="Arial Black" pitchFamily="34" charset="0"/>
              </a:rPr>
              <a:t>Il Codice della Strada, all’</a:t>
            </a:r>
            <a:r>
              <a:rPr lang="it-IT" sz="2400" dirty="0" smtClean="0">
                <a:solidFill>
                  <a:srgbClr val="FF0000"/>
                </a:solidFill>
                <a:latin typeface="Arial Black" pitchFamily="34" charset="0"/>
              </a:rPr>
              <a:t>art. 154, 3° comma, lettera c)</a:t>
            </a:r>
            <a:r>
              <a:rPr lang="it-IT" sz="2400" dirty="0" smtClean="0">
                <a:latin typeface="Arial Black" pitchFamily="34" charset="0"/>
              </a:rPr>
              <a:t>, stabilisce che nelle manovre di retromarcia e di immissione nel flusso della circolazione, </a:t>
            </a:r>
            <a:r>
              <a:rPr lang="it-IT" sz="2400" u="sng" dirty="0" smtClean="0">
                <a:latin typeface="Arial Black" pitchFamily="34" charset="0"/>
              </a:rPr>
              <a:t>i conducenti devono dare la precedenza ai veicoli in marcia normale</a:t>
            </a:r>
            <a:r>
              <a:rPr lang="it-IT" sz="2400" dirty="0" smtClean="0">
                <a:latin typeface="Arial Black" pitchFamily="34" charset="0"/>
              </a:rPr>
              <a:t>.</a:t>
            </a:r>
          </a:p>
          <a:p>
            <a:pPr algn="ctr"/>
            <a:r>
              <a:rPr lang="it-IT" sz="2400" dirty="0" smtClean="0">
                <a:latin typeface="Arial Black" pitchFamily="34" charset="0"/>
              </a:rPr>
              <a:t>Sarà dunque </a:t>
            </a:r>
            <a:r>
              <a:rPr lang="it-IT" sz="2400" u="sng" dirty="0" smtClean="0">
                <a:solidFill>
                  <a:srgbClr val="FF0000"/>
                </a:solidFill>
                <a:latin typeface="Arial Black" pitchFamily="34" charset="0"/>
              </a:rPr>
              <a:t>esclusivo responsabile del sinistro</a:t>
            </a:r>
            <a:r>
              <a:rPr lang="it-IT" sz="2400" dirty="0" smtClean="0">
                <a:latin typeface="Arial Black" pitchFamily="34" charset="0"/>
              </a:rPr>
              <a:t> il conducente che, nell’eseguire una manovra di retromarcia, non dia la precedenza agli altri veicoli che seguono il flusso della circolazione.</a:t>
            </a:r>
            <a:endParaRPr lang="it-IT" sz="2400" dirty="0">
              <a:latin typeface="Arial Black" pitchFamily="34" charset="0"/>
            </a:endParaRPr>
          </a:p>
        </p:txBody>
      </p:sp>
      <p:pic>
        <p:nvPicPr>
          <p:cNvPr id="36869" name="Picture 7" descr="http://www.bachecaannunci.it/adpics/04012010054141.jpg"/>
          <p:cNvPicPr>
            <a:picLocks noChangeAspect="1" noChangeArrowheads="1"/>
          </p:cNvPicPr>
          <p:nvPr/>
        </p:nvPicPr>
        <p:blipFill>
          <a:blip r:embed="rId2"/>
          <a:srcRect/>
          <a:stretch>
            <a:fillRect/>
          </a:stretch>
        </p:blipFill>
        <p:spPr bwMode="auto">
          <a:xfrm>
            <a:off x="3347864" y="4581128"/>
            <a:ext cx="2293996" cy="1262282"/>
          </a:xfrm>
          <a:prstGeom prst="rect">
            <a:avLst/>
          </a:prstGeom>
          <a:noFill/>
          <a:ln w="9525">
            <a:noFill/>
            <a:miter lim="800000"/>
            <a:headEnd/>
            <a:tailEnd/>
          </a:ln>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sellaDiTesto 3"/>
          <p:cNvSpPr txBox="1">
            <a:spLocks noChangeArrowheads="1"/>
          </p:cNvSpPr>
          <p:nvPr/>
        </p:nvSpPr>
        <p:spPr bwMode="auto">
          <a:xfrm>
            <a:off x="2857488" y="500042"/>
            <a:ext cx="6000792" cy="5232202"/>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La retromarcia</a:t>
            </a:r>
          </a:p>
          <a:p>
            <a:pPr algn="ctr"/>
            <a:endParaRPr lang="it-IT" sz="1000" b="1" dirty="0">
              <a:solidFill>
                <a:srgbClr val="0000CC"/>
              </a:solidFill>
              <a:latin typeface="Arial Black" pitchFamily="34" charset="0"/>
            </a:endParaRPr>
          </a:p>
          <a:p>
            <a:pPr algn="ctr"/>
            <a:r>
              <a:rPr lang="it-IT" sz="2400" dirty="0" smtClean="0">
                <a:latin typeface="Arial Black" pitchFamily="34" charset="0"/>
              </a:rPr>
              <a:t>L’</a:t>
            </a:r>
            <a:r>
              <a:rPr lang="it-IT" sz="2400" dirty="0" smtClean="0">
                <a:solidFill>
                  <a:srgbClr val="FF0000"/>
                </a:solidFill>
                <a:latin typeface="Arial Black" pitchFamily="34" charset="0"/>
              </a:rPr>
              <a:t>art. 151 [n. 1, lett. d)] C.d.S.</a:t>
            </a:r>
            <a:r>
              <a:rPr lang="it-IT" sz="2400" dirty="0" smtClean="0">
                <a:latin typeface="Arial Black" pitchFamily="34" charset="0"/>
              </a:rPr>
              <a:t>, relativo alle segnalazioni visive ed all’illuminazione dei veicoli a motore e dei rimorchi, prevede, inoltre, che i veicoli devono avere un </a:t>
            </a:r>
            <a:r>
              <a:rPr lang="it-IT" sz="2400" i="1" dirty="0" smtClean="0">
                <a:latin typeface="Arial Black" pitchFamily="34" charset="0"/>
              </a:rPr>
              <a:t>«proiettore di retromarcia»</a:t>
            </a:r>
            <a:r>
              <a:rPr lang="it-IT" sz="2400" dirty="0" smtClean="0">
                <a:latin typeface="Arial Black" pitchFamily="34" charset="0"/>
              </a:rPr>
              <a:t>, ovvero il dispositivo che serve ad illuminare la strada retrostante al veicolo e ad avvertire gli altri utenti della strada che il veicolo effettua (o sta per effettuare) la retromarcia.</a:t>
            </a:r>
            <a:endParaRPr lang="it-IT" sz="2400" dirty="0">
              <a:latin typeface="Arial Black" pitchFamily="34" charset="0"/>
            </a:endParaRPr>
          </a:p>
        </p:txBody>
      </p:sp>
      <p:pic>
        <p:nvPicPr>
          <p:cNvPr id="124930" name="Picture 2" descr="SIMBOLO PROIETTORE RETROMARCIA">
            <a:hlinkClick r:id="rId2"/>
          </p:cNvPr>
          <p:cNvPicPr>
            <a:picLocks noChangeAspect="1" noChangeArrowheads="1"/>
          </p:cNvPicPr>
          <p:nvPr/>
        </p:nvPicPr>
        <p:blipFill>
          <a:blip r:embed="rId3"/>
          <a:srcRect/>
          <a:stretch>
            <a:fillRect/>
          </a:stretch>
        </p:blipFill>
        <p:spPr bwMode="auto">
          <a:xfrm>
            <a:off x="357157" y="1428736"/>
            <a:ext cx="2286017" cy="1857388"/>
          </a:xfrm>
          <a:prstGeom prst="rect">
            <a:avLst/>
          </a:prstGeom>
          <a:noFill/>
        </p:spPr>
      </p:pic>
      <p:pic>
        <p:nvPicPr>
          <p:cNvPr id="124932" name="Picture 4" descr="http://www.mondotrasporto.it/images/foto/redazionali/luceretromarcia1.jpg"/>
          <p:cNvPicPr>
            <a:picLocks noChangeAspect="1" noChangeArrowheads="1"/>
          </p:cNvPicPr>
          <p:nvPr/>
        </p:nvPicPr>
        <p:blipFill>
          <a:blip r:embed="rId4"/>
          <a:srcRect/>
          <a:stretch>
            <a:fillRect/>
          </a:stretch>
        </p:blipFill>
        <p:spPr bwMode="auto">
          <a:xfrm>
            <a:off x="357158" y="3357562"/>
            <a:ext cx="2286016" cy="2018838"/>
          </a:xfrm>
          <a:prstGeom prst="rect">
            <a:avLst/>
          </a:prstGeom>
          <a:noFill/>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CasellaDiTesto 7"/>
          <p:cNvSpPr txBox="1">
            <a:spLocks noChangeArrowheads="1"/>
          </p:cNvSpPr>
          <p:nvPr/>
        </p:nvSpPr>
        <p:spPr bwMode="auto">
          <a:xfrm>
            <a:off x="785786" y="500042"/>
            <a:ext cx="7343775" cy="707886"/>
          </a:xfrm>
          <a:prstGeom prst="rect">
            <a:avLst/>
          </a:prstGeom>
          <a:noFill/>
          <a:ln w="9525">
            <a:noFill/>
            <a:miter lim="800000"/>
            <a:headEnd/>
            <a:tailEnd/>
          </a:ln>
        </p:spPr>
        <p:txBody>
          <a:bodyPr>
            <a:spAutoFit/>
          </a:bodyPr>
          <a:lstStyle/>
          <a:p>
            <a:pPr algn="ctr"/>
            <a:r>
              <a:rPr lang="it-IT" sz="4000" dirty="0" smtClean="0">
                <a:solidFill>
                  <a:schemeClr val="tx1">
                    <a:lumMod val="50000"/>
                    <a:lumOff val="50000"/>
                  </a:schemeClr>
                </a:solidFill>
                <a:latin typeface="Arial Black" pitchFamily="34" charset="0"/>
              </a:rPr>
              <a:t>4°comma art. 2054 C.C.</a:t>
            </a:r>
            <a:endParaRPr lang="it-IT" sz="4000" dirty="0">
              <a:solidFill>
                <a:schemeClr val="tx1">
                  <a:lumMod val="50000"/>
                  <a:lumOff val="50000"/>
                </a:schemeClr>
              </a:solidFill>
              <a:latin typeface="Arial Black" pitchFamily="34" charset="0"/>
            </a:endParaRPr>
          </a:p>
        </p:txBody>
      </p:sp>
      <p:sp>
        <p:nvSpPr>
          <p:cNvPr id="6" name="Rettangolo 5"/>
          <p:cNvSpPr/>
          <p:nvPr/>
        </p:nvSpPr>
        <p:spPr>
          <a:xfrm>
            <a:off x="428596" y="1285860"/>
            <a:ext cx="8286808" cy="1569660"/>
          </a:xfrm>
          <a:prstGeom prst="rect">
            <a:avLst/>
          </a:prstGeom>
        </p:spPr>
        <p:txBody>
          <a:bodyPr wrap="square">
            <a:spAutoFit/>
          </a:bodyPr>
          <a:lstStyle/>
          <a:p>
            <a:pPr algn="ctr"/>
            <a:r>
              <a:rPr lang="it-IT" sz="2400" dirty="0" smtClean="0">
                <a:latin typeface="Arial Black" pitchFamily="34" charset="0"/>
              </a:rPr>
              <a:t>In ogni caso le persone indicate dai commi precedenti sono responsabili dei danni derivati da </a:t>
            </a:r>
            <a:r>
              <a:rPr lang="it-IT" sz="2400" u="sng" dirty="0" smtClean="0">
                <a:solidFill>
                  <a:srgbClr val="FF0000"/>
                </a:solidFill>
                <a:latin typeface="Arial Black" pitchFamily="34" charset="0"/>
              </a:rPr>
              <a:t>vizi di costruzione</a:t>
            </a:r>
            <a:r>
              <a:rPr lang="it-IT" sz="2400" dirty="0" smtClean="0">
                <a:latin typeface="Arial Black" pitchFamily="34" charset="0"/>
              </a:rPr>
              <a:t> o da </a:t>
            </a:r>
            <a:r>
              <a:rPr lang="it-IT" sz="2400" u="sng" dirty="0" smtClean="0">
                <a:solidFill>
                  <a:srgbClr val="FF0000"/>
                </a:solidFill>
                <a:latin typeface="Arial Black" pitchFamily="34" charset="0"/>
              </a:rPr>
              <a:t>difetto di manutenzione del veicolo</a:t>
            </a:r>
            <a:r>
              <a:rPr lang="it-IT" sz="2400" dirty="0" smtClean="0">
                <a:latin typeface="Arial Black" pitchFamily="34" charset="0"/>
              </a:rPr>
              <a:t>.</a:t>
            </a:r>
            <a:endParaRPr lang="it-IT" sz="2400" dirty="0">
              <a:latin typeface="Arial Black" pitchFamily="34" charset="0"/>
            </a:endParaRPr>
          </a:p>
        </p:txBody>
      </p:sp>
      <p:pic>
        <p:nvPicPr>
          <p:cNvPr id="149508" name="Picture 4" descr="http://www.wonderfulglass.it/flash/images/parabrezza_scheggiato.jpg"/>
          <p:cNvPicPr>
            <a:picLocks noChangeAspect="1" noChangeArrowheads="1"/>
          </p:cNvPicPr>
          <p:nvPr/>
        </p:nvPicPr>
        <p:blipFill>
          <a:blip r:embed="rId2"/>
          <a:srcRect/>
          <a:stretch>
            <a:fillRect/>
          </a:stretch>
        </p:blipFill>
        <p:spPr bwMode="auto">
          <a:xfrm>
            <a:off x="1000100" y="3000372"/>
            <a:ext cx="3095647" cy="2321736"/>
          </a:xfrm>
          <a:prstGeom prst="rect">
            <a:avLst/>
          </a:prstGeom>
          <a:noFill/>
        </p:spPr>
      </p:pic>
      <p:pic>
        <p:nvPicPr>
          <p:cNvPr id="149510" name="Picture 6" descr="http://put.edidomus.it/auto/mondoauto/attualita/foto/PARABREZZA_n.jpg"/>
          <p:cNvPicPr>
            <a:picLocks noChangeAspect="1" noChangeArrowheads="1"/>
          </p:cNvPicPr>
          <p:nvPr/>
        </p:nvPicPr>
        <p:blipFill>
          <a:blip r:embed="rId3"/>
          <a:srcRect/>
          <a:stretch>
            <a:fillRect/>
          </a:stretch>
        </p:blipFill>
        <p:spPr bwMode="auto">
          <a:xfrm>
            <a:off x="4786314" y="3000372"/>
            <a:ext cx="3528162" cy="2357454"/>
          </a:xfrm>
          <a:prstGeom prst="rect">
            <a:avLst/>
          </a:prstGeom>
          <a:noFill/>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asellaDiTesto 3"/>
          <p:cNvSpPr txBox="1">
            <a:spLocks noChangeArrowheads="1"/>
          </p:cNvSpPr>
          <p:nvPr/>
        </p:nvSpPr>
        <p:spPr bwMode="auto">
          <a:xfrm>
            <a:off x="428596" y="476250"/>
            <a:ext cx="8358245" cy="646331"/>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L’inversione di </a:t>
            </a:r>
            <a:r>
              <a:rPr lang="it-IT" sz="3600" b="1" dirty="0" smtClean="0">
                <a:solidFill>
                  <a:schemeClr val="tx1">
                    <a:lumMod val="50000"/>
                    <a:lumOff val="50000"/>
                  </a:schemeClr>
                </a:solidFill>
                <a:latin typeface="Arial Black" pitchFamily="34" charset="0"/>
              </a:rPr>
              <a:t>marcia</a:t>
            </a:r>
            <a:endParaRPr lang="it-IT" sz="2800" b="1" dirty="0">
              <a:solidFill>
                <a:schemeClr val="tx1">
                  <a:lumMod val="50000"/>
                  <a:lumOff val="50000"/>
                </a:schemeClr>
              </a:solidFill>
              <a:latin typeface="Arial Black" pitchFamily="34" charset="0"/>
            </a:endParaRPr>
          </a:p>
        </p:txBody>
      </p:sp>
      <p:pic>
        <p:nvPicPr>
          <p:cNvPr id="28674" name="Picture 2" descr="http://www.botteghedellaguizza.com/images/guizza5.jpg"/>
          <p:cNvPicPr>
            <a:picLocks noChangeAspect="1" noChangeArrowheads="1"/>
          </p:cNvPicPr>
          <p:nvPr/>
        </p:nvPicPr>
        <p:blipFill>
          <a:blip r:embed="rId2"/>
          <a:srcRect/>
          <a:stretch>
            <a:fillRect/>
          </a:stretch>
        </p:blipFill>
        <p:spPr bwMode="auto">
          <a:xfrm>
            <a:off x="357158" y="1428736"/>
            <a:ext cx="3786213" cy="3643338"/>
          </a:xfrm>
          <a:prstGeom prst="rect">
            <a:avLst/>
          </a:prstGeom>
          <a:noFill/>
        </p:spPr>
      </p:pic>
      <p:sp>
        <p:nvSpPr>
          <p:cNvPr id="7" name="Rettangolo 6"/>
          <p:cNvSpPr/>
          <p:nvPr/>
        </p:nvSpPr>
        <p:spPr>
          <a:xfrm>
            <a:off x="4214810" y="1214422"/>
            <a:ext cx="4714908" cy="4524315"/>
          </a:xfrm>
          <a:prstGeom prst="rect">
            <a:avLst/>
          </a:prstGeom>
        </p:spPr>
        <p:txBody>
          <a:bodyPr wrap="square">
            <a:spAutoFit/>
          </a:bodyPr>
          <a:lstStyle/>
          <a:p>
            <a:pPr algn="ctr"/>
            <a:r>
              <a:rPr lang="it-IT" sz="2400" dirty="0" smtClean="0">
                <a:latin typeface="Arial Black" pitchFamily="34" charset="0"/>
              </a:rPr>
              <a:t>Anche la manovra di inversione di marcia, al pari della retromarcia, deve essere effettuata con estrema cautela ed attenzione ed il conducente che si accinge ad eseguirla deve cedere la precedenza a tutti i veicoli al fine di non dare luogo a situazioni di pericolo o di intralcio.</a:t>
            </a:r>
            <a:endParaRPr lang="it-IT" sz="2400" dirty="0">
              <a:latin typeface="Arial Black" pitchFamily="34"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asellaDiTesto 3"/>
          <p:cNvSpPr txBox="1">
            <a:spLocks noChangeArrowheads="1"/>
          </p:cNvSpPr>
          <p:nvPr/>
        </p:nvSpPr>
        <p:spPr bwMode="auto">
          <a:xfrm>
            <a:off x="428596" y="476250"/>
            <a:ext cx="8358245" cy="646331"/>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L’inversione di </a:t>
            </a:r>
            <a:r>
              <a:rPr lang="it-IT" sz="3600" b="1" dirty="0" smtClean="0">
                <a:solidFill>
                  <a:schemeClr val="tx1">
                    <a:lumMod val="50000"/>
                    <a:lumOff val="50000"/>
                  </a:schemeClr>
                </a:solidFill>
                <a:latin typeface="Arial Black" pitchFamily="34" charset="0"/>
              </a:rPr>
              <a:t>marcia</a:t>
            </a:r>
            <a:endParaRPr lang="it-IT" sz="2800" b="1" dirty="0">
              <a:solidFill>
                <a:schemeClr val="tx1">
                  <a:lumMod val="50000"/>
                  <a:lumOff val="50000"/>
                </a:schemeClr>
              </a:solidFill>
              <a:latin typeface="Arial Black" pitchFamily="34" charset="0"/>
            </a:endParaRPr>
          </a:p>
        </p:txBody>
      </p:sp>
      <p:sp>
        <p:nvSpPr>
          <p:cNvPr id="7" name="Rettangolo 6"/>
          <p:cNvSpPr/>
          <p:nvPr/>
        </p:nvSpPr>
        <p:spPr>
          <a:xfrm>
            <a:off x="357158" y="1214422"/>
            <a:ext cx="8572560" cy="3785652"/>
          </a:xfrm>
          <a:prstGeom prst="rect">
            <a:avLst/>
          </a:prstGeom>
        </p:spPr>
        <p:txBody>
          <a:bodyPr wrap="square">
            <a:spAutoFit/>
          </a:bodyPr>
          <a:lstStyle/>
          <a:p>
            <a:pPr algn="ctr"/>
            <a:r>
              <a:rPr lang="it-IT" sz="2400" dirty="0" smtClean="0">
                <a:latin typeface="Arial Black" pitchFamily="34" charset="0"/>
              </a:rPr>
              <a:t>Il Codice della Strada vieta l’inversione del senso di marcia in prossimità o in corrispondenza di intersezioni, di curve e di dossi (</a:t>
            </a:r>
            <a:r>
              <a:rPr lang="it-IT" sz="2400" dirty="0" smtClean="0">
                <a:solidFill>
                  <a:srgbClr val="FF0000"/>
                </a:solidFill>
                <a:latin typeface="Arial Black" pitchFamily="34" charset="0"/>
              </a:rPr>
              <a:t>art. 154, n. 6</a:t>
            </a:r>
            <a:r>
              <a:rPr lang="it-IT" sz="2400" dirty="0" smtClean="0">
                <a:latin typeface="Arial Black" pitchFamily="34" charset="0"/>
              </a:rPr>
              <a:t>) ed il regolamento di attuazione stabilisce che nelle aree urbane la manovra di </a:t>
            </a:r>
            <a:r>
              <a:rPr lang="it-IT" sz="2400" i="1" dirty="0" smtClean="0">
                <a:latin typeface="Arial Black" pitchFamily="34" charset="0"/>
              </a:rPr>
              <a:t>«inversione ad U»</a:t>
            </a:r>
            <a:r>
              <a:rPr lang="it-IT" sz="2400" dirty="0" smtClean="0">
                <a:latin typeface="Arial Black" pitchFamily="34" charset="0"/>
              </a:rPr>
              <a:t> è vietata quando per compierla è necessario attraversare la mezzeria della strada segnata con striscia longitudinale continua.</a:t>
            </a:r>
          </a:p>
          <a:p>
            <a:pPr algn="ctr"/>
            <a:r>
              <a:rPr lang="it-IT" sz="2400" u="sng" dirty="0" smtClean="0">
                <a:latin typeface="Arial Black" pitchFamily="34" charset="0"/>
              </a:rPr>
              <a:t>In autostrada il divieto di inversione di marcia è valido per tutta la superficie stradale</a:t>
            </a:r>
            <a:r>
              <a:rPr lang="it-IT" sz="2400" dirty="0" smtClean="0">
                <a:latin typeface="Arial Black" pitchFamily="34" charset="0"/>
              </a:rPr>
              <a:t>.</a:t>
            </a:r>
            <a:endParaRPr lang="it-IT" sz="2400" dirty="0">
              <a:latin typeface="Arial Black" pitchFamily="34" charset="0"/>
            </a:endParaRPr>
          </a:p>
        </p:txBody>
      </p:sp>
      <p:sp>
        <p:nvSpPr>
          <p:cNvPr id="125954" name="AutoShape 2" descr="data:image/jpg;base64,/9j/4AAQSkZJRgABAQAAAQABAAD/2wBDAAkGBwgHBgkIBwgKCgkLDRYPDQwMDRsUFRAWIB0iIiAdHx8kKDQsJCYxJx8fLT0tMTU3Ojo6Iys/RD84QzQ5Ojf/2wBDAQoKCg0MDRoPDxo3JR8lNzc3Nzc3Nzc3Nzc3Nzc3Nzc3Nzc3Nzc3Nzc3Nzc3Nzc3Nzc3Nzc3Nzc3Nzc3Nzc3Nzf/wAARCAAoAGYDASIAAhEBAxEB/8QAGwAAAwEAAwEAAAAAAAAAAAAAAAEGAgMEBQf/xABDEAABAgQDAwYICgsAAAAAAAABABECAwQFITHRBhJBExQVFlFhJDM1dZGhweEiJUNSZHOBhaKyIzI0QlRiZYSVseL/xAAXAQEBAQEAAAAAAAAAAAAAAAAAAQID/8QAGREBAQEBAQEAAAAAAAAAAAAAAAERIQIS/9oADAMBAAIRAxEAPwD0q6/UcNZUQmlr3hmRB4bjHCMIjwbBcJ2go8ubXLt8px6LxLj+3VP10Z/EV1Wd1uSONUg2iosAJF0A7RcotFobQ0cIhAkXUAdlzi0Uy54kJOXYOrgqBtFSD5O7H7yi0WuslKxEMF37fKRw9SlQ7kd60x72dL5FR1kpgQWvIb+onRPrLS7wxvLecPcpV21Thd8SApkNVXWSmAcTL05DHw/L1IG0tKM5l7zx8PGilhnhl2oYsWzVyG1T9YaOIeNvkODYVw0S6w0cePLX4EfThopfuYehMPw9KfMXX0PZTaGRFXToIIrlMeW/hM8TBgRlh3oU5sWDFdJoOXIE/ihQuPqTWpePVqZ9m5zO5SO0E8pE70M4kYnPFcRnWMxeMs26PoM/D1qXuD8+qcflo/zFdYgsWw7CusjNWMU6w7rmZZSeHgk4Y+lKOZYiC0yzF8vBZ49qjzj2gsguRj9quCyEdhd+Vsjt/DT2/wBo3rCcTNshJzaRUaqPD8c+wJBwTk6YLAmxOP0lkb6uoHtWxDYmHwrGcX8XP1UZvE4kMgnDA4FTBZNYd79eyDu3Z49qDBYTnFY/TUaqNJMMBD55o4Y4K4LHcsQcvYy/89QnDJsJ/eshPfOqFGvxB+1ZxfMpg+lbOwWfnczmwtRj5MuJM2cSzj52DIUzsQ/Sk3AkiQfzQoXH1OtS8dmrslHFVTzFLvTxTIiWogRmcsVwGw0XzL0P7D3oQt6yUVhoQ3lgHvt/vS6CoTxvGWXR/wD0hCug6Dt7Nv3b/HnVHQlv4TLsPu46oQm1cPoSghi8fdAe+3Rapmx2+Ikw1NzYcDbjqhCbTGTZLeC/Obi/m6LVLoW3sBz2vBOXxdHqhCbTGehrcHHPq5/NseqXQ1uYE19YHy+L49UITTHtbK2ujp7hMil1k+ZEZJwmUUUGDjiShCFz9Xqycf/Z">
            <a:hlinkClick r:id="rId2"/>
          </p:cNvPr>
          <p:cNvSpPr>
            <a:spLocks noChangeAspect="1" noChangeArrowheads="1"/>
          </p:cNvSpPr>
          <p:nvPr/>
        </p:nvSpPr>
        <p:spPr bwMode="auto">
          <a:xfrm>
            <a:off x="77788" y="-217488"/>
            <a:ext cx="971550" cy="3810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25956" name="Picture 4" descr="http://vigilandia.comune.pv.it/acm/jsp/photo/imageRedirect.jsp?idPhoto=7567&amp;idFormat=6000078&amp;idInstance=6"/>
          <p:cNvPicPr>
            <a:picLocks noChangeAspect="1" noChangeArrowheads="1"/>
          </p:cNvPicPr>
          <p:nvPr/>
        </p:nvPicPr>
        <p:blipFill>
          <a:blip r:embed="rId3"/>
          <a:srcRect/>
          <a:stretch>
            <a:fillRect/>
          </a:stretch>
        </p:blipFill>
        <p:spPr bwMode="auto">
          <a:xfrm>
            <a:off x="1857356" y="5072074"/>
            <a:ext cx="4643470" cy="742951"/>
          </a:xfrm>
          <a:prstGeom prst="rect">
            <a:avLst/>
          </a:prstGeom>
          <a:noFill/>
        </p:spPr>
      </p:pic>
      <p:sp>
        <p:nvSpPr>
          <p:cNvPr id="125958" name="AutoShape 6" descr="data:image/jpg;base64,/9j/4AAQSkZJRgABAQAAAQABAAD/2wBDAAkGBwgHBgkIBwgKCgkLDRYPDQwMDRsUFRAWIB0iIiAdHx8kKDQsJCYxJx8fLT0tMTU3Ojo6Iys/RD84QzQ5Ojf/2wBDAQoKCg0MDRoPDxo3JR8lNzc3Nzc3Nzc3Nzc3Nzc3Nzc3Nzc3Nzc3Nzc3Nzc3Nzc3Nzc3Nzc3Nzc3Nzc3Nzc3Nzf/wAARCABOAE4DASIAAhEBAxEB/8QAGwAAAgIDAQAAAAAAAAAAAAAABgcEBQABAwL/xABEEAABAgQCAwkOBQIHAAAAAAABAgMABAURBiEHEjETFUFSVYGRk9EUFjM2QlFxdHWUobKzwSIjMmGxcoI0YnOSotPh/8QAGgEAAgMBAQAAAAAAAAAAAAAAAwQBAgUABv/EACsRAAICAQMCBAUFAAAAAAAAAAECAAMRBBITITEUQVFSIiMkcYEyYbHB0f/aAAwDAQACEQMRAD8ApW0S1Pk5QmTl35h5lLpL6NZKEn9ICdhNhck32gW2xvfBPJlL9zTGql4Onez2PliHGeSczzVljKxAMm74J5MpfuaYzfBPJlL9zTEKJlGp7lVqktINXCn3Am48kcJ5hc80QCxOJVbLGOAZ1D7hSFCjSBSRcESAtaNImVuDWbo1PUPOmRBEPafQ3JUGZQyNRtiVWEAcASg2/iB7RQvWwihN/wBD7ifiD94Y4jnGZpHSuHCb+4inM+kEg0ulgjaDJpjN8E8mUv3NMX+kuk724jW+hNmJ0bsk8AV5Q6c/7oE4A25TiZ9rWVuVJ7SbvgjhplL90TEWssSq6Y1PMy6GQXtydbSLpCrXBTe5sRfLOxB84t4jrUvFVXr6fpqiVJzLUuzPgmd6l4Onez2PliHEypeDp3s9j5YtMIYcRXXZl6ame5pGURrvOgXPCbDmBN4jBLYEqyM9pVe8H4Y2iKk6781VnU5N/kMk+c5qPRYc5it7h0f3zq9Tv/pn/riwk53CsiwGJPE9dYZTchDeskC+ZyCIIi7WyYxp6xVYHYg4/eH2KnNzwzVVX2SbvymBrREsHDswjizavihEVMxUsMTLK2ZjFVfcaWNVaFlRCh5iNSOMjMYRp6FNyGJK3LoUdZSWgpIJ8+SILv8AiB/uONcDaLMjAHqIU6SqTvnhxx5tN35M7sj90j9Q6M+YQlYZSqvhxSSlWLcQEEWIKlWP/CK6XoODKm6mTplanETbmTW7t/hKuAZpHReB2DeciLapBe4ZCM/cQGjrUvFVXr6fpqjpU5B+mVB+Rm0hLzKtVVth8xH7EZxzqXiqr19P01QJf1RSgEWYMuJGqKo1So88lOulEiwHGyL66Cmyh0fG0OiQk6UuUW9JSssGJ1sKWW2wA6kjK44ciemENUvB072ex8sE+HMbOUjDE3TzrGZR/glWuE622/8AScx6bQWtwpIMc0+oWuxlftLOuMSNZxdI4dpcpLsyks5rTKmWwnWIF1C4GwDL0n9oNe9DD3I8p1cCmiOlkMzlYeBK3lbi2o5kgG6jzm3RDHg1YyNx847pqw6mxh3/AIgBj3D9FpuGJqYk6bLsvhTaUuITYi6xf4Xii0XUqm1VdRRUpNqZLYbUjdBfVvrX+0FOldephXV48y2P5P2gb0OuWq1Qb40ulXQr/wBijAcoEXsVRrFXHTH+w670MO8jyn+yF1pIobdCqkpOUxoS7DqQUhsWCHEnaOax5jDigcx7Sd98NzLaE3eZG7telO0c4uOeCWICvSM6nTq1R2jrAHHTaKvSaXieXSLvoDE0E+S4L2+IUOiA6peKqvX0/TVElmsTzNJepbbw7ifVrrbKAc8swSLjYNkRql4qq9oJ+mqFdwZszKVw924d8dfvO9S8HTvZ7HyxFZaW86hlpJU44oJQkcJJsBEqpeDp3s9j5YI9GFJ3wxGmZcTdmSTup/dZySP5PNEAbnxB8Zsv2jzMbNDpyKTSZWQbtZhsJJHlK4Tzm5ifGRkPjpPRqABgQC0vuatCk2+PNg9CFdsDeiRzVxM6jjyi/gpBi60yLtKUtvzuuK6AB94G9F69TGEuOOy4n4X+0KsfnCZFrfWj8R1xo5iNxkNTYiBxfSt5sQzkolNmtbdGf6FZjozHNFXUvFVXr6fpqhnaXaVuslK1VtP42Fbk6f8AKrYeY5f3QsKl4qq9fT9NUJMu18TCarj1JXykipeDp3qDHyww9HtYoFEodpupMNzb7hcdSQbp4EjZ5hfnMLNirSK5KXaqDUwQ0kBt1kpCgk56pByIuSRsIuduwb3woHGqnVt9scuVbInV8ldhsUAx59+uG+VmOhXZGd+uG+VmOhXZCM3woHGqnVtdsZvhQONVOra7YJyv6Rnxeo9ohrpQrdPrDtOFNmkTCWkua5RfIkptt9BiiwTPsU3E8jNTbqWmEFYWtWwAoUP5Iin7voHGqnVt9sb7voHGqnVt9sDO4tuijC1reXAzHl364b5WY6FdkZ364b5WY6FdkIzfCgcaqdW12xm+FA41U6trtgvK/pG/Faj2iOesYmwvVKZNSL1WY1X2yi9lZE7Ds4DYwmaoNXC6kkpNqgkXByP5atka3woHAqqdW32xGq9Vl3ZRpmXZW1LtrJSlRClKURmpRyucgMgAAPSTRmLHJgmssscM4H4n/9k=">
            <a:hlinkClick r:id="rId4"/>
          </p:cNvPr>
          <p:cNvSpPr>
            <a:spLocks noChangeAspect="1" noChangeArrowheads="1"/>
          </p:cNvSpPr>
          <p:nvPr/>
        </p:nvSpPr>
        <p:spPr bwMode="auto">
          <a:xfrm>
            <a:off x="77788" y="-385763"/>
            <a:ext cx="742950" cy="7429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25960" name="Picture 8" descr="http://upload.wikimedia.org/wikipedia/commons/thumb/e/e5/Italian_traffic_signs_-_inversione_di_marcia_autostradale.svg/200px-Italian_traffic_signs_-_inversione_di_marcia_autostradale.svg.png"/>
          <p:cNvPicPr>
            <a:picLocks noChangeAspect="1" noChangeArrowheads="1"/>
          </p:cNvPicPr>
          <p:nvPr/>
        </p:nvPicPr>
        <p:blipFill>
          <a:blip r:embed="rId5"/>
          <a:srcRect/>
          <a:stretch>
            <a:fillRect/>
          </a:stretch>
        </p:blipFill>
        <p:spPr bwMode="auto">
          <a:xfrm>
            <a:off x="7092280" y="4941168"/>
            <a:ext cx="945778" cy="945778"/>
          </a:xfrm>
          <a:prstGeom prst="rect">
            <a:avLst/>
          </a:prstGeom>
          <a:noFill/>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asellaDiTesto 3"/>
          <p:cNvSpPr txBox="1">
            <a:spLocks noChangeArrowheads="1"/>
          </p:cNvSpPr>
          <p:nvPr/>
        </p:nvSpPr>
        <p:spPr bwMode="auto">
          <a:xfrm>
            <a:off x="0" y="500042"/>
            <a:ext cx="9144000" cy="3447098"/>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L’invasione dell’opposta corsia</a:t>
            </a:r>
          </a:p>
          <a:p>
            <a:pPr algn="ctr"/>
            <a:endParaRPr lang="it-IT" sz="800" b="1" dirty="0">
              <a:solidFill>
                <a:srgbClr val="0000CC"/>
              </a:solidFill>
              <a:latin typeface="Arial Black" pitchFamily="34" charset="0"/>
            </a:endParaRPr>
          </a:p>
          <a:p>
            <a:pPr algn="ctr"/>
            <a:r>
              <a:rPr lang="it-IT" sz="2200" dirty="0" smtClean="0">
                <a:latin typeface="Arial Black" pitchFamily="34" charset="0"/>
              </a:rPr>
              <a:t>Nel caso di scontro frontale tra due veicoli procedenti in senso contrario, </a:t>
            </a:r>
            <a:r>
              <a:rPr lang="it-IT" sz="2200" dirty="0" smtClean="0">
                <a:solidFill>
                  <a:srgbClr val="FF0000"/>
                </a:solidFill>
                <a:latin typeface="Arial Black" pitchFamily="34" charset="0"/>
              </a:rPr>
              <a:t>la responsabilità esclusiva nella verificazione del sinistro sarà attribuibile, nella maggior parte dei casi, al solo veicolo che ha invaso la semicarreggiata opposta</a:t>
            </a:r>
            <a:r>
              <a:rPr lang="it-IT" sz="2200" dirty="0" smtClean="0">
                <a:latin typeface="Arial Black" pitchFamily="34" charset="0"/>
              </a:rPr>
              <a:t>.</a:t>
            </a:r>
          </a:p>
          <a:p>
            <a:pPr algn="ctr"/>
            <a:r>
              <a:rPr lang="it-IT" sz="1600" dirty="0" smtClean="0">
                <a:solidFill>
                  <a:srgbClr val="0000CC"/>
                </a:solidFill>
                <a:latin typeface="Arial Black" pitchFamily="34" charset="0"/>
              </a:rPr>
              <a:t>Sarà unico responsabile, ad esempio, il conducente che effettui il sorpasso di un altro autoveicolo senza disporre dello spazio libero sufficiente e, così facendo, si sposti verso la parte sinistra della carreggiata fino ad andare a collidere frontalmente con un veicolo proveniente dall’opposto senso di marcia.</a:t>
            </a:r>
            <a:endParaRPr lang="it-IT" sz="1600" b="1" dirty="0">
              <a:solidFill>
                <a:srgbClr val="0000CC"/>
              </a:solidFill>
              <a:latin typeface="Arial Black" pitchFamily="34" charset="0"/>
            </a:endParaRPr>
          </a:p>
        </p:txBody>
      </p:sp>
      <p:pic>
        <p:nvPicPr>
          <p:cNvPr id="38917" name="Picture 6" descr="http://www.casertace.it/upload/incidente%20170508%201.jpg"/>
          <p:cNvPicPr>
            <a:picLocks noChangeAspect="1" noChangeArrowheads="1"/>
          </p:cNvPicPr>
          <p:nvPr/>
        </p:nvPicPr>
        <p:blipFill>
          <a:blip r:embed="rId2"/>
          <a:srcRect/>
          <a:stretch>
            <a:fillRect/>
          </a:stretch>
        </p:blipFill>
        <p:spPr bwMode="auto">
          <a:xfrm>
            <a:off x="2714612" y="4000504"/>
            <a:ext cx="3730637" cy="1865319"/>
          </a:xfrm>
          <a:prstGeom prst="rect">
            <a:avLst/>
          </a:prstGeom>
          <a:noFill/>
          <a:ln w="9525">
            <a:noFill/>
            <a:miter lim="800000"/>
            <a:headEnd/>
            <a:tailEnd/>
          </a:ln>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asellaDiTesto 3"/>
          <p:cNvSpPr txBox="1">
            <a:spLocks noChangeArrowheads="1"/>
          </p:cNvSpPr>
          <p:nvPr/>
        </p:nvSpPr>
        <p:spPr bwMode="auto">
          <a:xfrm>
            <a:off x="0" y="500042"/>
            <a:ext cx="9144000" cy="5940088"/>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La segnalazione delle manovre</a:t>
            </a:r>
          </a:p>
          <a:p>
            <a:pPr algn="ctr"/>
            <a:endParaRPr lang="it-IT" sz="800" b="1" dirty="0">
              <a:solidFill>
                <a:srgbClr val="0000CC"/>
              </a:solidFill>
              <a:latin typeface="Arial Black" pitchFamily="34" charset="0"/>
            </a:endParaRPr>
          </a:p>
          <a:p>
            <a:pPr algn="ctr"/>
            <a:r>
              <a:rPr lang="it-IT" sz="2400" u="sng" dirty="0" smtClean="0">
                <a:latin typeface="Arial Black" pitchFamily="34" charset="0"/>
              </a:rPr>
              <a:t>Il conducente di un veicolo è tenuto sempre a segnalare l’intenzione di eseguire una data manovra</a:t>
            </a:r>
            <a:r>
              <a:rPr lang="it-IT" sz="2400" dirty="0" smtClean="0">
                <a:latin typeface="Arial Black" pitchFamily="34" charset="0"/>
              </a:rPr>
              <a:t>. </a:t>
            </a:r>
          </a:p>
          <a:p>
            <a:pPr algn="ctr"/>
            <a:endParaRPr lang="it-IT" sz="800" dirty="0" smtClean="0">
              <a:latin typeface="Arial Black" pitchFamily="34" charset="0"/>
            </a:endParaRPr>
          </a:p>
          <a:p>
            <a:pPr algn="ctr"/>
            <a:r>
              <a:rPr lang="it-IT" sz="2200" dirty="0" smtClean="0">
                <a:latin typeface="Arial Black" pitchFamily="34" charset="0"/>
              </a:rPr>
              <a:t>Ai sensi dell’art. 154 C.d.S. chi intende eseguire una manovra per </a:t>
            </a:r>
            <a:r>
              <a:rPr lang="it-IT" sz="2200" dirty="0" smtClean="0">
                <a:solidFill>
                  <a:srgbClr val="0000CC"/>
                </a:solidFill>
                <a:latin typeface="Arial Black" pitchFamily="34" charset="0"/>
              </a:rPr>
              <a:t>immettersi nel flusso della circolazione</a:t>
            </a:r>
            <a:r>
              <a:rPr lang="it-IT" sz="2200" dirty="0" smtClean="0">
                <a:latin typeface="Arial Black" pitchFamily="34" charset="0"/>
              </a:rPr>
              <a:t>, per </a:t>
            </a:r>
            <a:r>
              <a:rPr lang="it-IT" sz="2200" dirty="0" smtClean="0">
                <a:solidFill>
                  <a:srgbClr val="0000CC"/>
                </a:solidFill>
                <a:latin typeface="Arial Black" pitchFamily="34" charset="0"/>
              </a:rPr>
              <a:t>cambiare direzione o corsia</a:t>
            </a:r>
            <a:r>
              <a:rPr lang="it-IT" sz="2200" dirty="0" smtClean="0">
                <a:latin typeface="Arial Black" pitchFamily="34" charset="0"/>
              </a:rPr>
              <a:t>, per </a:t>
            </a:r>
            <a:r>
              <a:rPr lang="it-IT" sz="2200" dirty="0" smtClean="0">
                <a:solidFill>
                  <a:srgbClr val="0000CC"/>
                </a:solidFill>
                <a:latin typeface="Arial Black" pitchFamily="34" charset="0"/>
              </a:rPr>
              <a:t>invertire il senso di marcia</a:t>
            </a:r>
            <a:r>
              <a:rPr lang="it-IT" sz="2200" dirty="0" smtClean="0">
                <a:latin typeface="Arial Black" pitchFamily="34" charset="0"/>
              </a:rPr>
              <a:t>, per </a:t>
            </a:r>
            <a:r>
              <a:rPr lang="it-IT" sz="2200" dirty="0" smtClean="0">
                <a:solidFill>
                  <a:srgbClr val="0000CC"/>
                </a:solidFill>
                <a:latin typeface="Arial Black" pitchFamily="34" charset="0"/>
              </a:rPr>
              <a:t>fare retromarcia</a:t>
            </a:r>
            <a:r>
              <a:rPr lang="it-IT" sz="2200" dirty="0" smtClean="0">
                <a:latin typeface="Arial Black" pitchFamily="34" charset="0"/>
              </a:rPr>
              <a:t>, per </a:t>
            </a:r>
            <a:r>
              <a:rPr lang="it-IT" sz="2200" dirty="0" smtClean="0">
                <a:solidFill>
                  <a:srgbClr val="0000CC"/>
                </a:solidFill>
                <a:latin typeface="Arial Black" pitchFamily="34" charset="0"/>
              </a:rPr>
              <a:t>voltare a destra o a sinistra</a:t>
            </a:r>
            <a:r>
              <a:rPr lang="it-IT" sz="2200" dirty="0" smtClean="0">
                <a:latin typeface="Arial Black" pitchFamily="34" charset="0"/>
              </a:rPr>
              <a:t>, per </a:t>
            </a:r>
            <a:r>
              <a:rPr lang="it-IT" sz="2200" dirty="0" smtClean="0">
                <a:solidFill>
                  <a:srgbClr val="0000CC"/>
                </a:solidFill>
                <a:latin typeface="Arial Black" pitchFamily="34" charset="0"/>
              </a:rPr>
              <a:t>impegnare un’altra strada</a:t>
            </a:r>
            <a:r>
              <a:rPr lang="it-IT" sz="2200" dirty="0" smtClean="0">
                <a:latin typeface="Arial Black" pitchFamily="34" charset="0"/>
              </a:rPr>
              <a:t>, per </a:t>
            </a:r>
            <a:r>
              <a:rPr lang="it-IT" sz="2200" dirty="0" smtClean="0">
                <a:solidFill>
                  <a:srgbClr val="0000CC"/>
                </a:solidFill>
                <a:latin typeface="Arial Black" pitchFamily="34" charset="0"/>
              </a:rPr>
              <a:t>immettersi in un luogo non soggetto a pubblico passaggio</a:t>
            </a:r>
            <a:r>
              <a:rPr lang="it-IT" sz="2200" dirty="0" smtClean="0">
                <a:latin typeface="Arial Black" pitchFamily="34" charset="0"/>
              </a:rPr>
              <a:t>, o per </a:t>
            </a:r>
            <a:r>
              <a:rPr lang="it-IT" sz="2200" dirty="0" smtClean="0">
                <a:solidFill>
                  <a:srgbClr val="0000CC"/>
                </a:solidFill>
                <a:latin typeface="Arial Black" pitchFamily="34" charset="0"/>
              </a:rPr>
              <a:t>fermarsi</a:t>
            </a:r>
            <a:r>
              <a:rPr lang="it-IT" sz="2200" dirty="0" smtClean="0">
                <a:latin typeface="Arial Black" pitchFamily="34" charset="0"/>
              </a:rPr>
              <a:t>, deve -oltre ad assicurarsi di poter effettuare la manovra senza creare pericolo o intralcio agli altri utenti della strada, tenendo conto della posizione, distanza, direzione di essi- </a:t>
            </a:r>
            <a:r>
              <a:rPr lang="it-IT" sz="2200" i="1" dirty="0" smtClean="0">
                <a:latin typeface="Arial Black" pitchFamily="34" charset="0"/>
              </a:rPr>
              <a:t>«segnalare con sufficiente anticipo»</a:t>
            </a:r>
            <a:r>
              <a:rPr lang="it-IT" sz="2200" dirty="0" smtClean="0">
                <a:latin typeface="Arial Black" pitchFamily="34" charset="0"/>
              </a:rPr>
              <a:t> la sua intenzione. </a:t>
            </a:r>
          </a:p>
          <a:p>
            <a:pPr algn="ctr"/>
            <a:endParaRPr lang="it-IT" sz="2400" b="1" dirty="0">
              <a:solidFill>
                <a:srgbClr val="FF0000"/>
              </a:solidFill>
              <a:latin typeface="Arial Black" pitchFamily="34"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asellaDiTesto 3"/>
          <p:cNvSpPr txBox="1">
            <a:spLocks noChangeArrowheads="1"/>
          </p:cNvSpPr>
          <p:nvPr/>
        </p:nvSpPr>
        <p:spPr bwMode="auto">
          <a:xfrm>
            <a:off x="0" y="500042"/>
            <a:ext cx="9144000" cy="646331"/>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La segnalazione delle </a:t>
            </a:r>
            <a:r>
              <a:rPr lang="it-IT" sz="3600" b="1" dirty="0" smtClean="0">
                <a:solidFill>
                  <a:schemeClr val="tx1">
                    <a:lumMod val="50000"/>
                    <a:lumOff val="50000"/>
                  </a:schemeClr>
                </a:solidFill>
                <a:latin typeface="Arial Black" pitchFamily="34" charset="0"/>
              </a:rPr>
              <a:t>manovre</a:t>
            </a:r>
            <a:endParaRPr lang="it-IT" sz="2400" b="1" dirty="0">
              <a:solidFill>
                <a:schemeClr val="tx1">
                  <a:lumMod val="50000"/>
                  <a:lumOff val="50000"/>
                </a:schemeClr>
              </a:solidFill>
              <a:latin typeface="Arial Black" pitchFamily="34" charset="0"/>
            </a:endParaRPr>
          </a:p>
        </p:txBody>
      </p:sp>
      <p:sp>
        <p:nvSpPr>
          <p:cNvPr id="6" name="Rettangolo 5"/>
          <p:cNvSpPr/>
          <p:nvPr/>
        </p:nvSpPr>
        <p:spPr>
          <a:xfrm>
            <a:off x="3500430" y="1285860"/>
            <a:ext cx="5429288" cy="3785652"/>
          </a:xfrm>
          <a:prstGeom prst="rect">
            <a:avLst/>
          </a:prstGeom>
        </p:spPr>
        <p:txBody>
          <a:bodyPr wrap="square">
            <a:spAutoFit/>
          </a:bodyPr>
          <a:lstStyle/>
          <a:p>
            <a:pPr algn="ctr"/>
            <a:r>
              <a:rPr lang="it-IT" sz="2400" dirty="0" smtClean="0">
                <a:latin typeface="Arial Black" pitchFamily="34" charset="0"/>
              </a:rPr>
              <a:t>Le segnalazioni delle manovre:</a:t>
            </a:r>
          </a:p>
          <a:p>
            <a:pPr algn="ctr"/>
            <a:endParaRPr lang="it-IT" sz="2400" dirty="0" smtClean="0">
              <a:latin typeface="Arial Black" pitchFamily="34" charset="0"/>
            </a:endParaRPr>
          </a:p>
          <a:p>
            <a:pPr algn="ctr">
              <a:buFont typeface="Arial" pitchFamily="34" charset="0"/>
              <a:buChar char="•"/>
            </a:pPr>
            <a:r>
              <a:rPr lang="it-IT" sz="2400" dirty="0" smtClean="0">
                <a:latin typeface="Arial Black" pitchFamily="34" charset="0"/>
              </a:rPr>
              <a:t> devono essere effettuate servendosi degli appositi indicatori luminosi di direzione;</a:t>
            </a:r>
          </a:p>
          <a:p>
            <a:pPr algn="ctr">
              <a:buFont typeface="Arial" pitchFamily="34" charset="0"/>
              <a:buChar char="•"/>
            </a:pPr>
            <a:endParaRPr lang="it-IT" sz="1200" dirty="0" smtClean="0">
              <a:latin typeface="Arial Black" pitchFamily="34" charset="0"/>
            </a:endParaRPr>
          </a:p>
          <a:p>
            <a:pPr algn="ctr">
              <a:buFont typeface="Arial" pitchFamily="34" charset="0"/>
              <a:buChar char="•"/>
            </a:pPr>
            <a:r>
              <a:rPr lang="it-IT" sz="2400" dirty="0" smtClean="0">
                <a:latin typeface="Arial Black" pitchFamily="34" charset="0"/>
              </a:rPr>
              <a:t> devono continuare per tutta la durata della manovra;</a:t>
            </a:r>
          </a:p>
          <a:p>
            <a:pPr algn="ctr">
              <a:buFont typeface="Arial" pitchFamily="34" charset="0"/>
              <a:buChar char="•"/>
            </a:pPr>
            <a:endParaRPr lang="it-IT" sz="1200" dirty="0" smtClean="0">
              <a:latin typeface="Arial Black" pitchFamily="34" charset="0"/>
            </a:endParaRPr>
          </a:p>
          <a:p>
            <a:pPr algn="ctr">
              <a:buFont typeface="Arial" pitchFamily="34" charset="0"/>
              <a:buChar char="•"/>
            </a:pPr>
            <a:r>
              <a:rPr lang="it-IT" sz="2400" dirty="0" smtClean="0">
                <a:latin typeface="Arial Black" pitchFamily="34" charset="0"/>
              </a:rPr>
              <a:t> devono cessare solo allorché questa è stata completata.</a:t>
            </a:r>
            <a:endParaRPr lang="it-IT" sz="2400" dirty="0">
              <a:latin typeface="Arial Black" pitchFamily="34" charset="0"/>
            </a:endParaRPr>
          </a:p>
        </p:txBody>
      </p:sp>
      <p:pic>
        <p:nvPicPr>
          <p:cNvPr id="28676" name="Picture 4" descr="http://upload.wikimedia.org/wikipedia/commons/thumb/a/a2/Kontrollleuchte_Blinker_black.svg/220px-Kontrollleuchte_Blinker_black.svg.png">
            <a:hlinkClick r:id="rId2"/>
          </p:cNvPr>
          <p:cNvPicPr>
            <a:picLocks noChangeAspect="1" noChangeArrowheads="1"/>
          </p:cNvPicPr>
          <p:nvPr/>
        </p:nvPicPr>
        <p:blipFill>
          <a:blip r:embed="rId3"/>
          <a:srcRect/>
          <a:stretch>
            <a:fillRect/>
          </a:stretch>
        </p:blipFill>
        <p:spPr bwMode="auto">
          <a:xfrm>
            <a:off x="428596" y="2143116"/>
            <a:ext cx="2857520" cy="2643206"/>
          </a:xfrm>
          <a:prstGeom prst="rect">
            <a:avLst/>
          </a:prstGeom>
          <a:noFill/>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asellaDiTesto 3"/>
          <p:cNvSpPr txBox="1">
            <a:spLocks noChangeArrowheads="1"/>
          </p:cNvSpPr>
          <p:nvPr/>
        </p:nvSpPr>
        <p:spPr bwMode="auto">
          <a:xfrm>
            <a:off x="0" y="500042"/>
            <a:ext cx="9144000" cy="646331"/>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La segnalazione delle </a:t>
            </a:r>
            <a:r>
              <a:rPr lang="it-IT" sz="3600" b="1" dirty="0" smtClean="0">
                <a:solidFill>
                  <a:schemeClr val="tx1">
                    <a:lumMod val="50000"/>
                    <a:lumOff val="50000"/>
                  </a:schemeClr>
                </a:solidFill>
                <a:latin typeface="Arial Black" pitchFamily="34" charset="0"/>
              </a:rPr>
              <a:t>manovre</a:t>
            </a:r>
            <a:endParaRPr lang="it-IT" sz="2400" b="1" dirty="0">
              <a:solidFill>
                <a:schemeClr val="tx1">
                  <a:lumMod val="50000"/>
                  <a:lumOff val="50000"/>
                </a:schemeClr>
              </a:solidFill>
              <a:latin typeface="Arial Black" pitchFamily="34" charset="0"/>
            </a:endParaRPr>
          </a:p>
        </p:txBody>
      </p:sp>
      <p:sp>
        <p:nvSpPr>
          <p:cNvPr id="6" name="Rettangolo 5"/>
          <p:cNvSpPr/>
          <p:nvPr/>
        </p:nvSpPr>
        <p:spPr>
          <a:xfrm>
            <a:off x="214282" y="1285860"/>
            <a:ext cx="5857916" cy="4154984"/>
          </a:xfrm>
          <a:prstGeom prst="rect">
            <a:avLst/>
          </a:prstGeom>
        </p:spPr>
        <p:txBody>
          <a:bodyPr wrap="square">
            <a:spAutoFit/>
          </a:bodyPr>
          <a:lstStyle/>
          <a:p>
            <a:pPr algn="ctr"/>
            <a:r>
              <a:rPr lang="it-IT" sz="2400" dirty="0" smtClean="0">
                <a:latin typeface="Arial Black" pitchFamily="34" charset="0"/>
              </a:rPr>
              <a:t>L’</a:t>
            </a:r>
            <a:r>
              <a:rPr lang="it-IT" sz="2400" dirty="0" smtClean="0">
                <a:solidFill>
                  <a:srgbClr val="FF0000"/>
                </a:solidFill>
                <a:latin typeface="Arial Black" pitchFamily="34" charset="0"/>
              </a:rPr>
              <a:t>art. 154 C.d.S.</a:t>
            </a:r>
            <a:r>
              <a:rPr lang="it-IT" sz="2400" dirty="0" smtClean="0">
                <a:latin typeface="Arial Black" pitchFamily="34" charset="0"/>
              </a:rPr>
              <a:t> prevede anche l’obbligo di segnalare l’intenzione di rallentare per fermarsi, e quando detti dispositivi manchino (si pensi al caso della bicicletta), il conducente deve effettuare le </a:t>
            </a:r>
            <a:r>
              <a:rPr lang="it-IT" sz="2400" dirty="0" smtClean="0">
                <a:solidFill>
                  <a:srgbClr val="0000CC"/>
                </a:solidFill>
                <a:latin typeface="Arial Black" pitchFamily="34" charset="0"/>
              </a:rPr>
              <a:t>segnalazioni a mano</a:t>
            </a:r>
            <a:r>
              <a:rPr lang="it-IT" sz="2400" dirty="0" smtClean="0">
                <a:latin typeface="Arial Black" pitchFamily="34" charset="0"/>
              </a:rPr>
              <a:t>, alzando verticalmente il braccio qualora intenda fermarsi e sporgendo lateralmente o alzando il braccio destro, qualora intenda voltare.</a:t>
            </a:r>
            <a:endParaRPr lang="it-IT" sz="2400" dirty="0">
              <a:latin typeface="Arial Black" pitchFamily="34" charset="0"/>
            </a:endParaRPr>
          </a:p>
        </p:txBody>
      </p:sp>
      <p:pic>
        <p:nvPicPr>
          <p:cNvPr id="27650" name="Picture 2" descr="http://www.dirusvo.it/img/Direzione.gif"/>
          <p:cNvPicPr>
            <a:picLocks noChangeAspect="1" noChangeArrowheads="1"/>
          </p:cNvPicPr>
          <p:nvPr/>
        </p:nvPicPr>
        <p:blipFill>
          <a:blip r:embed="rId2"/>
          <a:srcRect/>
          <a:stretch>
            <a:fillRect/>
          </a:stretch>
        </p:blipFill>
        <p:spPr bwMode="auto">
          <a:xfrm>
            <a:off x="6215074" y="1357298"/>
            <a:ext cx="2643206" cy="3681610"/>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asellaDiTesto 3"/>
          <p:cNvSpPr txBox="1">
            <a:spLocks noChangeArrowheads="1"/>
          </p:cNvSpPr>
          <p:nvPr/>
        </p:nvSpPr>
        <p:spPr bwMode="auto">
          <a:xfrm>
            <a:off x="0" y="500042"/>
            <a:ext cx="9144000" cy="646331"/>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La segnalazione delle </a:t>
            </a:r>
            <a:r>
              <a:rPr lang="it-IT" sz="3600" b="1" dirty="0" smtClean="0">
                <a:solidFill>
                  <a:schemeClr val="tx1">
                    <a:lumMod val="50000"/>
                    <a:lumOff val="50000"/>
                  </a:schemeClr>
                </a:solidFill>
                <a:latin typeface="Arial Black" pitchFamily="34" charset="0"/>
              </a:rPr>
              <a:t>manovre</a:t>
            </a:r>
            <a:endParaRPr lang="it-IT" sz="2400" b="1" dirty="0">
              <a:solidFill>
                <a:schemeClr val="tx1">
                  <a:lumMod val="50000"/>
                  <a:lumOff val="50000"/>
                </a:schemeClr>
              </a:solidFill>
              <a:latin typeface="Arial Black" pitchFamily="34" charset="0"/>
            </a:endParaRPr>
          </a:p>
        </p:txBody>
      </p:sp>
      <p:sp>
        <p:nvSpPr>
          <p:cNvPr id="6" name="Rettangolo 5"/>
          <p:cNvSpPr/>
          <p:nvPr/>
        </p:nvSpPr>
        <p:spPr>
          <a:xfrm>
            <a:off x="214282" y="1285860"/>
            <a:ext cx="8715436" cy="3816429"/>
          </a:xfrm>
          <a:prstGeom prst="rect">
            <a:avLst/>
          </a:prstGeom>
        </p:spPr>
        <p:txBody>
          <a:bodyPr wrap="square">
            <a:spAutoFit/>
          </a:bodyPr>
          <a:lstStyle/>
          <a:p>
            <a:pPr algn="ctr"/>
            <a:r>
              <a:rPr lang="it-IT" sz="2200" dirty="0" smtClean="0">
                <a:latin typeface="Arial Black" pitchFamily="34" charset="0"/>
              </a:rPr>
              <a:t>La segnalazione acustica deve essere </a:t>
            </a:r>
            <a:r>
              <a:rPr lang="it-IT" sz="2200" i="1" dirty="0" smtClean="0">
                <a:latin typeface="Arial Black" pitchFamily="34" charset="0"/>
              </a:rPr>
              <a:t>«la più breve possibile»</a:t>
            </a:r>
            <a:r>
              <a:rPr lang="it-IT" sz="2200" dirty="0" smtClean="0">
                <a:latin typeface="Arial Black" pitchFamily="34" charset="0"/>
              </a:rPr>
              <a:t> e fuori dai centri abitati l’uso del dispositivo è consentito ogni qualvolta le condizioni ambientali o del traffico lo richiedano al fine di evitare incidenti, in particolare durante le manovre di sorpasso. </a:t>
            </a:r>
          </a:p>
          <a:p>
            <a:pPr algn="ctr"/>
            <a:r>
              <a:rPr lang="it-IT" sz="2200" dirty="0" smtClean="0">
                <a:latin typeface="Arial Black" pitchFamily="34" charset="0"/>
              </a:rPr>
              <a:t>Durante le ore notturne (o di giorno se necessario) il segnale acustico deve essere sostituito da </a:t>
            </a:r>
            <a:r>
              <a:rPr lang="it-IT" sz="2200" i="1" dirty="0" smtClean="0">
                <a:latin typeface="Arial Black" pitchFamily="34" charset="0"/>
              </a:rPr>
              <a:t>«segnali luminosi a breve intermittenza mediante i proiettori di profondità»</a:t>
            </a:r>
            <a:r>
              <a:rPr lang="it-IT" sz="2200" dirty="0" smtClean="0">
                <a:latin typeface="Arial Black" pitchFamily="34" charset="0"/>
              </a:rPr>
              <a:t> nei casi in cui ciò non sia vietato. </a:t>
            </a:r>
          </a:p>
          <a:p>
            <a:pPr algn="ctr"/>
            <a:r>
              <a:rPr lang="it-IT" sz="2200" dirty="0" smtClean="0">
                <a:latin typeface="Arial Black" pitchFamily="34" charset="0"/>
              </a:rPr>
              <a:t>Nei centri abitati le segnalazioni acustiche sono vietate, salvo i casi di </a:t>
            </a:r>
            <a:r>
              <a:rPr lang="it-IT" sz="2200" i="1" dirty="0" smtClean="0">
                <a:latin typeface="Arial Black" pitchFamily="34" charset="0"/>
              </a:rPr>
              <a:t>«effettivo e immediato pericolo»</a:t>
            </a:r>
            <a:r>
              <a:rPr lang="it-IT" sz="2200" dirty="0" smtClean="0">
                <a:latin typeface="Arial Black" pitchFamily="34" charset="0"/>
              </a:rPr>
              <a:t>.</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asellaDiTesto 3"/>
          <p:cNvSpPr txBox="1">
            <a:spLocks noChangeArrowheads="1"/>
          </p:cNvSpPr>
          <p:nvPr/>
        </p:nvSpPr>
        <p:spPr bwMode="auto">
          <a:xfrm>
            <a:off x="571472" y="500042"/>
            <a:ext cx="7921625" cy="646331"/>
          </a:xfrm>
          <a:prstGeom prst="rect">
            <a:avLst/>
          </a:prstGeom>
          <a:noFill/>
          <a:ln w="9525">
            <a:noFill/>
            <a:miter lim="800000"/>
            <a:headEnd/>
            <a:tailEnd/>
          </a:ln>
        </p:spPr>
        <p:txBody>
          <a:bodyPr>
            <a:spAutoFit/>
          </a:bodyPr>
          <a:lstStyle/>
          <a:p>
            <a:pPr algn="ctr"/>
            <a:r>
              <a:rPr lang="it-IT" sz="3600" b="1" dirty="0" smtClean="0">
                <a:solidFill>
                  <a:schemeClr val="tx1">
                    <a:lumMod val="50000"/>
                    <a:lumOff val="50000"/>
                  </a:schemeClr>
                </a:solidFill>
                <a:latin typeface="Arial Black" pitchFamily="34" charset="0"/>
              </a:rPr>
              <a:t>La segnalazione delle manovre</a:t>
            </a:r>
            <a:endParaRPr lang="it-IT" sz="3600" b="1" dirty="0">
              <a:solidFill>
                <a:schemeClr val="tx1">
                  <a:lumMod val="50000"/>
                  <a:lumOff val="50000"/>
                </a:schemeClr>
              </a:solidFill>
              <a:latin typeface="Arial Black" pitchFamily="34" charset="0"/>
            </a:endParaRPr>
          </a:p>
        </p:txBody>
      </p:sp>
      <p:pic>
        <p:nvPicPr>
          <p:cNvPr id="40965" name="Picture 6" descr="http://www.tricole.altervista.org/images/Leon%20TS%20TDI%20150CV/Luci_Lampa_Blu_Xenon/3_Abbaglianti.JPG"/>
          <p:cNvPicPr>
            <a:picLocks noChangeAspect="1" noChangeArrowheads="1"/>
          </p:cNvPicPr>
          <p:nvPr/>
        </p:nvPicPr>
        <p:blipFill>
          <a:blip r:embed="rId2"/>
          <a:srcRect/>
          <a:stretch>
            <a:fillRect/>
          </a:stretch>
        </p:blipFill>
        <p:spPr bwMode="auto">
          <a:xfrm>
            <a:off x="3000364" y="3929066"/>
            <a:ext cx="3313112" cy="1973262"/>
          </a:xfrm>
          <a:prstGeom prst="rect">
            <a:avLst/>
          </a:prstGeom>
          <a:noFill/>
          <a:ln w="9525">
            <a:noFill/>
            <a:miter lim="800000"/>
            <a:headEnd/>
            <a:tailEnd/>
          </a:ln>
        </p:spPr>
      </p:pic>
      <p:sp>
        <p:nvSpPr>
          <p:cNvPr id="7" name="Rettangolo 6"/>
          <p:cNvSpPr/>
          <p:nvPr/>
        </p:nvSpPr>
        <p:spPr>
          <a:xfrm>
            <a:off x="0" y="1214422"/>
            <a:ext cx="9144000" cy="2677656"/>
          </a:xfrm>
          <a:prstGeom prst="rect">
            <a:avLst/>
          </a:prstGeom>
        </p:spPr>
        <p:txBody>
          <a:bodyPr wrap="square">
            <a:spAutoFit/>
          </a:bodyPr>
          <a:lstStyle/>
          <a:p>
            <a:pPr algn="ctr"/>
            <a:r>
              <a:rPr lang="it-IT" sz="2400" dirty="0" smtClean="0">
                <a:latin typeface="Arial Black" pitchFamily="34" charset="0"/>
              </a:rPr>
              <a:t>L’</a:t>
            </a:r>
            <a:r>
              <a:rPr lang="it-IT" sz="2400" dirty="0" smtClean="0">
                <a:solidFill>
                  <a:srgbClr val="FF0000"/>
                </a:solidFill>
                <a:latin typeface="Arial Black" pitchFamily="34" charset="0"/>
              </a:rPr>
              <a:t>art. 152 C.d.S.</a:t>
            </a:r>
            <a:r>
              <a:rPr lang="it-IT" sz="2400" dirty="0" smtClean="0">
                <a:latin typeface="Arial Black" pitchFamily="34" charset="0"/>
              </a:rPr>
              <a:t> prevede che fuori dai centri abitati, durante la marcia dei veicoli a motore, è obbligatorio l’uso delle luci di posizione, dei proiettori anabbaglianti e, se prescritte, delle luci della targa e delle luci d’ingombro (e per i ciclomotori ed i motocicli, durante la marcia, è obbligatorio l’uso dei predetti dispositivi anche nei centri abitati).</a:t>
            </a:r>
            <a:endParaRPr lang="it-IT" sz="2400" dirty="0">
              <a:latin typeface="Arial Black" pitchFamily="34"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asellaDiTesto 3"/>
          <p:cNvSpPr txBox="1">
            <a:spLocks noChangeArrowheads="1"/>
          </p:cNvSpPr>
          <p:nvPr/>
        </p:nvSpPr>
        <p:spPr bwMode="auto">
          <a:xfrm>
            <a:off x="642910" y="500042"/>
            <a:ext cx="7921625" cy="646331"/>
          </a:xfrm>
          <a:prstGeom prst="rect">
            <a:avLst/>
          </a:prstGeom>
          <a:noFill/>
          <a:ln w="9525">
            <a:noFill/>
            <a:miter lim="800000"/>
            <a:headEnd/>
            <a:tailEnd/>
          </a:ln>
        </p:spPr>
        <p:txBody>
          <a:bodyPr>
            <a:spAutoFit/>
          </a:bodyPr>
          <a:lstStyle/>
          <a:p>
            <a:pPr algn="ctr"/>
            <a:r>
              <a:rPr lang="it-IT" sz="3600" b="1" dirty="0" smtClean="0">
                <a:solidFill>
                  <a:schemeClr val="tx1">
                    <a:lumMod val="50000"/>
                    <a:lumOff val="50000"/>
                  </a:schemeClr>
                </a:solidFill>
                <a:latin typeface="Arial Black" pitchFamily="34" charset="0"/>
              </a:rPr>
              <a:t>La segnalazione delle manovre</a:t>
            </a:r>
            <a:endParaRPr lang="it-IT" sz="3600" b="1" dirty="0">
              <a:solidFill>
                <a:schemeClr val="tx1">
                  <a:lumMod val="50000"/>
                  <a:lumOff val="50000"/>
                </a:schemeClr>
              </a:solidFill>
              <a:latin typeface="Arial Black" pitchFamily="34" charset="0"/>
            </a:endParaRPr>
          </a:p>
        </p:txBody>
      </p:sp>
      <p:sp>
        <p:nvSpPr>
          <p:cNvPr id="7" name="Rettangolo 6"/>
          <p:cNvSpPr/>
          <p:nvPr/>
        </p:nvSpPr>
        <p:spPr>
          <a:xfrm>
            <a:off x="2714612" y="1214422"/>
            <a:ext cx="6215106" cy="4832092"/>
          </a:xfrm>
          <a:prstGeom prst="rect">
            <a:avLst/>
          </a:prstGeom>
        </p:spPr>
        <p:txBody>
          <a:bodyPr wrap="square">
            <a:spAutoFit/>
          </a:bodyPr>
          <a:lstStyle/>
          <a:p>
            <a:pPr algn="ctr"/>
            <a:r>
              <a:rPr lang="it-IT" sz="2200" dirty="0" smtClean="0">
                <a:latin typeface="Arial Black" pitchFamily="34" charset="0"/>
              </a:rPr>
              <a:t>Ai sensi dell’</a:t>
            </a:r>
            <a:r>
              <a:rPr lang="it-IT" sz="2200" dirty="0" smtClean="0">
                <a:solidFill>
                  <a:srgbClr val="FF0000"/>
                </a:solidFill>
                <a:latin typeface="Arial Black" pitchFamily="34" charset="0"/>
              </a:rPr>
              <a:t>art. 153 C.d.S.</a:t>
            </a:r>
            <a:r>
              <a:rPr lang="it-IT" sz="2200" dirty="0" smtClean="0">
                <a:latin typeface="Arial Black" pitchFamily="34" charset="0"/>
              </a:rPr>
              <a:t>, inoltre, da mezz’ora dopo il tramonto del sole fino a mezz’ora prima del suo sorgere (ed anche di giorno nelle gallerie, in caso di nebbia, di caduta di neve, di forte pioggia e in ogni altro caso di scarsa visibilità) durante la marcia dei veicoli a motore e dei veicoli trainati, si devono tenere accese le luci di posizione, le luci della targa e, se prescritte, le luci di ingombro (sui veicoli a motore, in aggiunta a tali luci, si devono tenere accesi anche i proiettori anabbaglianti).</a:t>
            </a:r>
            <a:endParaRPr lang="it-IT" sz="2200" dirty="0">
              <a:latin typeface="Arial Black" pitchFamily="34" charset="0"/>
            </a:endParaRPr>
          </a:p>
        </p:txBody>
      </p:sp>
      <p:pic>
        <p:nvPicPr>
          <p:cNvPr id="130050" name="Picture 2" descr="http://www.gilda.it/hns/personal/kontorotsui/varie/147/targa/targa-03.jpg"/>
          <p:cNvPicPr>
            <a:picLocks noChangeAspect="1" noChangeArrowheads="1"/>
          </p:cNvPicPr>
          <p:nvPr/>
        </p:nvPicPr>
        <p:blipFill>
          <a:blip r:embed="rId2" cstate="print"/>
          <a:srcRect/>
          <a:stretch>
            <a:fillRect/>
          </a:stretch>
        </p:blipFill>
        <p:spPr bwMode="auto">
          <a:xfrm>
            <a:off x="214282" y="1285860"/>
            <a:ext cx="2500330" cy="1875248"/>
          </a:xfrm>
          <a:prstGeom prst="rect">
            <a:avLst/>
          </a:prstGeom>
          <a:noFill/>
        </p:spPr>
      </p:pic>
      <p:pic>
        <p:nvPicPr>
          <p:cNvPr id="130052" name="Picture 4" descr="http://t3.gstatic.com/images?q=tbn:ANd9GcTLS1IMZWr1rBJpcDUk5XVBCV1jSuUyxi2tXDGkenH4w9K-O5M-&amp;t=1"/>
          <p:cNvPicPr>
            <a:picLocks noChangeAspect="1" noChangeArrowheads="1"/>
          </p:cNvPicPr>
          <p:nvPr/>
        </p:nvPicPr>
        <p:blipFill>
          <a:blip r:embed="rId3"/>
          <a:srcRect/>
          <a:stretch>
            <a:fillRect/>
          </a:stretch>
        </p:blipFill>
        <p:spPr bwMode="auto">
          <a:xfrm>
            <a:off x="214282" y="3357562"/>
            <a:ext cx="2466975" cy="1847851"/>
          </a:xfrm>
          <a:prstGeom prst="rect">
            <a:avLst/>
          </a:prstGeom>
          <a:noFill/>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asellaDiTesto 3"/>
          <p:cNvSpPr txBox="1">
            <a:spLocks noChangeArrowheads="1"/>
          </p:cNvSpPr>
          <p:nvPr/>
        </p:nvSpPr>
        <p:spPr bwMode="auto">
          <a:xfrm>
            <a:off x="0" y="500042"/>
            <a:ext cx="9144000" cy="3754874"/>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La condotta in presenza di bambini</a:t>
            </a:r>
          </a:p>
          <a:p>
            <a:pPr algn="ctr"/>
            <a:endParaRPr lang="it-IT" sz="1000" b="1" dirty="0">
              <a:solidFill>
                <a:srgbClr val="FF0000"/>
              </a:solidFill>
              <a:latin typeface="Arial Black" pitchFamily="34" charset="0"/>
            </a:endParaRPr>
          </a:p>
          <a:p>
            <a:pPr algn="ctr"/>
            <a:r>
              <a:rPr lang="it-IT" sz="2400" u="sng" dirty="0" smtClean="0">
                <a:latin typeface="Arial Black" pitchFamily="34" charset="0"/>
              </a:rPr>
              <a:t>La diligenza cui è tenuto il conducente di un veicolo, deve essere maggiore in presenza minori di giovane età</a:t>
            </a:r>
            <a:r>
              <a:rPr lang="it-IT" sz="2400" dirty="0" smtClean="0">
                <a:latin typeface="Arial Black" pitchFamily="34" charset="0"/>
              </a:rPr>
              <a:t>, ciò in quanto questi ultimi non hanno la necessaria esperienza per rendersi conto dell’entità e della presenza di un pericolo. </a:t>
            </a:r>
          </a:p>
          <a:p>
            <a:pPr algn="ctr"/>
            <a:r>
              <a:rPr lang="it-IT" sz="2400" dirty="0" smtClean="0">
                <a:latin typeface="Arial Black" pitchFamily="34" charset="0"/>
              </a:rPr>
              <a:t>La condotta di guida, quindi, deve essere sorretta da una </a:t>
            </a:r>
            <a:r>
              <a:rPr lang="it-IT" sz="2400" i="1" dirty="0" smtClean="0">
                <a:latin typeface="Arial Black" pitchFamily="34" charset="0"/>
              </a:rPr>
              <a:t>«certezza piena ed assoluta»</a:t>
            </a:r>
            <a:r>
              <a:rPr lang="it-IT" sz="2400" dirty="0" smtClean="0">
                <a:latin typeface="Arial Black" pitchFamily="34" charset="0"/>
              </a:rPr>
              <a:t> di non poter arrecare danno alcuno.</a:t>
            </a:r>
            <a:endParaRPr lang="it-IT" sz="2400" b="1" dirty="0">
              <a:solidFill>
                <a:srgbClr val="FF0000"/>
              </a:solidFill>
              <a:latin typeface="Arial Black" pitchFamily="34" charset="0"/>
            </a:endParaRPr>
          </a:p>
        </p:txBody>
      </p:sp>
      <p:pic>
        <p:nvPicPr>
          <p:cNvPr id="41989" name="Picture 6" descr="http://www.ilbernina.ch/IMG/polizia3.jpg"/>
          <p:cNvPicPr>
            <a:picLocks noChangeAspect="1" noChangeArrowheads="1"/>
          </p:cNvPicPr>
          <p:nvPr/>
        </p:nvPicPr>
        <p:blipFill>
          <a:blip r:embed="rId2"/>
          <a:srcRect/>
          <a:stretch>
            <a:fillRect/>
          </a:stretch>
        </p:blipFill>
        <p:spPr bwMode="auto">
          <a:xfrm>
            <a:off x="3000364" y="4286256"/>
            <a:ext cx="2941647" cy="1568109"/>
          </a:xfrm>
          <a:prstGeom prst="rect">
            <a:avLst/>
          </a:prstGeom>
          <a:noFill/>
          <a:ln w="9525">
            <a:noFill/>
            <a:miter lim="800000"/>
            <a:headEnd/>
            <a:tailEnd/>
          </a:ln>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sellaDiTesto 3"/>
          <p:cNvSpPr txBox="1">
            <a:spLocks noChangeArrowheads="1"/>
          </p:cNvSpPr>
          <p:nvPr/>
        </p:nvSpPr>
        <p:spPr bwMode="auto">
          <a:xfrm>
            <a:off x="611188" y="476250"/>
            <a:ext cx="7993062" cy="3354765"/>
          </a:xfrm>
          <a:prstGeom prst="rect">
            <a:avLst/>
          </a:prstGeom>
          <a:noFill/>
          <a:ln w="9525">
            <a:noFill/>
            <a:miter lim="800000"/>
            <a:headEnd/>
            <a:tailEnd/>
          </a:ln>
        </p:spPr>
        <p:txBody>
          <a:bodyPr>
            <a:spAutoFit/>
          </a:bodyPr>
          <a:lstStyle/>
          <a:p>
            <a:pPr algn="ctr"/>
            <a:r>
              <a:rPr lang="it-IT" sz="4000" b="1" dirty="0">
                <a:solidFill>
                  <a:schemeClr val="tx1">
                    <a:lumMod val="50000"/>
                    <a:lumOff val="50000"/>
                  </a:schemeClr>
                </a:solidFill>
                <a:latin typeface="Arial Black" pitchFamily="34" charset="0"/>
              </a:rPr>
              <a:t>La circolazione stradale</a:t>
            </a:r>
          </a:p>
          <a:p>
            <a:pPr algn="ctr"/>
            <a:endParaRPr lang="it-IT" sz="2000" b="1" dirty="0">
              <a:solidFill>
                <a:srgbClr val="0000CC"/>
              </a:solidFill>
              <a:latin typeface="Arial Black" pitchFamily="34" charset="0"/>
            </a:endParaRPr>
          </a:p>
          <a:p>
            <a:pPr algn="ctr"/>
            <a:r>
              <a:rPr lang="it-IT" sz="2400" b="1" dirty="0" smtClean="0">
                <a:solidFill>
                  <a:srgbClr val="FF0000"/>
                </a:solidFill>
                <a:latin typeface="Arial Black" pitchFamily="34" charset="0"/>
              </a:rPr>
              <a:t>Il </a:t>
            </a:r>
            <a:r>
              <a:rPr lang="it-IT" sz="2400" b="1" dirty="0" err="1" smtClean="0">
                <a:solidFill>
                  <a:srgbClr val="FF0000"/>
                </a:solidFill>
                <a:latin typeface="Arial Black" pitchFamily="34" charset="0"/>
              </a:rPr>
              <a:t>D.Lgs</a:t>
            </a:r>
            <a:r>
              <a:rPr lang="it-IT" sz="2400" b="1" dirty="0" err="1">
                <a:solidFill>
                  <a:srgbClr val="FF0000"/>
                </a:solidFill>
                <a:latin typeface="Arial Black" pitchFamily="34" charset="0"/>
              </a:rPr>
              <a:t>.</a:t>
            </a:r>
            <a:r>
              <a:rPr lang="it-IT" sz="2400" b="1" dirty="0">
                <a:solidFill>
                  <a:srgbClr val="FF0000"/>
                </a:solidFill>
                <a:latin typeface="Arial Black" pitchFamily="34" charset="0"/>
              </a:rPr>
              <a:t> 285/92 (ovvero il nuovo </a:t>
            </a:r>
            <a:r>
              <a:rPr lang="it-IT" sz="2400" b="1" dirty="0" smtClean="0">
                <a:solidFill>
                  <a:srgbClr val="FF0000"/>
                </a:solidFill>
                <a:latin typeface="Arial Black" pitchFamily="34" charset="0"/>
              </a:rPr>
              <a:t>Codice </a:t>
            </a:r>
            <a:r>
              <a:rPr lang="it-IT" sz="2400" b="1" dirty="0">
                <a:solidFill>
                  <a:srgbClr val="FF0000"/>
                </a:solidFill>
                <a:latin typeface="Arial Black" pitchFamily="34" charset="0"/>
              </a:rPr>
              <a:t>della </a:t>
            </a:r>
            <a:r>
              <a:rPr lang="it-IT" sz="2400" b="1" dirty="0" smtClean="0">
                <a:solidFill>
                  <a:srgbClr val="FF0000"/>
                </a:solidFill>
                <a:latin typeface="Arial Black" pitchFamily="34" charset="0"/>
              </a:rPr>
              <a:t>Strada</a:t>
            </a:r>
            <a:r>
              <a:rPr lang="it-IT" sz="2400" b="1" dirty="0">
                <a:solidFill>
                  <a:srgbClr val="FF0000"/>
                </a:solidFill>
                <a:latin typeface="Arial Black" pitchFamily="34" charset="0"/>
              </a:rPr>
              <a:t>), definisce la circolazione stradale come </a:t>
            </a:r>
            <a:r>
              <a:rPr lang="it-IT" sz="2400" b="1" dirty="0" smtClean="0">
                <a:solidFill>
                  <a:srgbClr val="FF0000"/>
                </a:solidFill>
                <a:latin typeface="Arial Black" pitchFamily="34" charset="0"/>
              </a:rPr>
              <a:t>“</a:t>
            </a:r>
            <a:r>
              <a:rPr lang="it-IT" sz="2400" b="1" i="1" dirty="0" smtClean="0">
                <a:solidFill>
                  <a:srgbClr val="0000CC"/>
                </a:solidFill>
                <a:latin typeface="Arial Black" pitchFamily="34" charset="0"/>
              </a:rPr>
              <a:t>il </a:t>
            </a:r>
            <a:r>
              <a:rPr lang="it-IT" sz="2400" b="1" i="1" dirty="0">
                <a:solidFill>
                  <a:srgbClr val="0000CC"/>
                </a:solidFill>
                <a:latin typeface="Arial Black" pitchFamily="34" charset="0"/>
              </a:rPr>
              <a:t>movimento,</a:t>
            </a:r>
            <a:r>
              <a:rPr lang="it-IT" sz="2400" b="1" i="1" dirty="0">
                <a:solidFill>
                  <a:srgbClr val="FF0000"/>
                </a:solidFill>
                <a:latin typeface="Arial Black" pitchFamily="34" charset="0"/>
              </a:rPr>
              <a:t> </a:t>
            </a:r>
            <a:r>
              <a:rPr lang="it-IT" sz="2400" b="1" i="1" dirty="0">
                <a:solidFill>
                  <a:srgbClr val="0000CC"/>
                </a:solidFill>
                <a:latin typeface="Arial Black" pitchFamily="34" charset="0"/>
              </a:rPr>
              <a:t>la fermata </a:t>
            </a:r>
            <a:r>
              <a:rPr lang="it-IT" sz="2400" b="1" i="1" dirty="0">
                <a:solidFill>
                  <a:srgbClr val="FF0000"/>
                </a:solidFill>
                <a:latin typeface="Arial Black" pitchFamily="34" charset="0"/>
              </a:rPr>
              <a:t>e </a:t>
            </a:r>
            <a:r>
              <a:rPr lang="it-IT" sz="2400" b="1" i="1" dirty="0">
                <a:solidFill>
                  <a:srgbClr val="0000CC"/>
                </a:solidFill>
                <a:latin typeface="Arial Black" pitchFamily="34" charset="0"/>
              </a:rPr>
              <a:t>la</a:t>
            </a:r>
            <a:r>
              <a:rPr lang="it-IT" sz="2400" b="1" i="1" dirty="0">
                <a:solidFill>
                  <a:srgbClr val="FF0000"/>
                </a:solidFill>
                <a:latin typeface="Arial Black" pitchFamily="34" charset="0"/>
              </a:rPr>
              <a:t> </a:t>
            </a:r>
            <a:r>
              <a:rPr lang="it-IT" sz="2400" b="1" i="1" dirty="0">
                <a:solidFill>
                  <a:srgbClr val="0000CC"/>
                </a:solidFill>
                <a:latin typeface="Arial Black" pitchFamily="34" charset="0"/>
              </a:rPr>
              <a:t>sosta dei pedoni ,</a:t>
            </a:r>
            <a:r>
              <a:rPr lang="it-IT" sz="2400" b="1" i="1" dirty="0">
                <a:solidFill>
                  <a:srgbClr val="FF0000"/>
                </a:solidFill>
                <a:latin typeface="Arial Black" pitchFamily="34" charset="0"/>
              </a:rPr>
              <a:t> </a:t>
            </a:r>
            <a:r>
              <a:rPr lang="it-IT" sz="2400" b="1" i="1" dirty="0">
                <a:solidFill>
                  <a:srgbClr val="0000CC"/>
                </a:solidFill>
                <a:latin typeface="Arial Black" pitchFamily="34" charset="0"/>
              </a:rPr>
              <a:t>dei veicoli </a:t>
            </a:r>
            <a:r>
              <a:rPr lang="it-IT" sz="2400" b="1" i="1" dirty="0">
                <a:solidFill>
                  <a:srgbClr val="FF0000"/>
                </a:solidFill>
                <a:latin typeface="Arial Black" pitchFamily="34" charset="0"/>
              </a:rPr>
              <a:t>e </a:t>
            </a:r>
            <a:r>
              <a:rPr lang="it-IT" sz="2400" b="1" i="1" dirty="0">
                <a:solidFill>
                  <a:srgbClr val="0000CC"/>
                </a:solidFill>
                <a:latin typeface="Arial Black" pitchFamily="34" charset="0"/>
              </a:rPr>
              <a:t>degli </a:t>
            </a:r>
          </a:p>
          <a:p>
            <a:pPr algn="ctr"/>
            <a:r>
              <a:rPr lang="it-IT" sz="2400" b="1" i="1" dirty="0">
                <a:solidFill>
                  <a:srgbClr val="0000CC"/>
                </a:solidFill>
                <a:latin typeface="Arial Black" pitchFamily="34" charset="0"/>
              </a:rPr>
              <a:t>animali sulla </a:t>
            </a:r>
            <a:r>
              <a:rPr lang="it-IT" sz="2400" b="1" i="1" dirty="0" smtClean="0">
                <a:solidFill>
                  <a:srgbClr val="0000CC"/>
                </a:solidFill>
                <a:latin typeface="Arial Black" pitchFamily="34" charset="0"/>
              </a:rPr>
              <a:t>strada</a:t>
            </a:r>
            <a:r>
              <a:rPr lang="it-IT" sz="2400" b="1" i="1" dirty="0" smtClean="0">
                <a:solidFill>
                  <a:srgbClr val="FF0000"/>
                </a:solidFill>
                <a:latin typeface="Arial Black" pitchFamily="34" charset="0"/>
              </a:rPr>
              <a:t>”.</a:t>
            </a:r>
            <a:endParaRPr lang="it-IT" sz="2400" b="1" i="1" dirty="0">
              <a:solidFill>
                <a:srgbClr val="FF0000"/>
              </a:solidFill>
              <a:latin typeface="Arial Black" pitchFamily="34" charset="0"/>
            </a:endParaRPr>
          </a:p>
          <a:p>
            <a:pPr algn="just"/>
            <a:endParaRPr lang="it-IT" sz="3200" b="1" dirty="0">
              <a:solidFill>
                <a:srgbClr val="FF0000"/>
              </a:solidFill>
              <a:latin typeface="Arial Black" pitchFamily="34" charset="0"/>
            </a:endParaRPr>
          </a:p>
        </p:txBody>
      </p:sp>
      <p:pic>
        <p:nvPicPr>
          <p:cNvPr id="12293" name="Picture 6" descr="http://www.riviera24.it/userdata/immagini/foto/510/2009/11/traffico-cittadino_228157.jpg"/>
          <p:cNvPicPr>
            <a:picLocks noChangeAspect="1" noChangeArrowheads="1"/>
          </p:cNvPicPr>
          <p:nvPr/>
        </p:nvPicPr>
        <p:blipFill>
          <a:blip r:embed="rId2"/>
          <a:srcRect/>
          <a:stretch>
            <a:fillRect/>
          </a:stretch>
        </p:blipFill>
        <p:spPr bwMode="auto">
          <a:xfrm>
            <a:off x="1258888" y="3644900"/>
            <a:ext cx="2160587" cy="1592263"/>
          </a:xfrm>
          <a:prstGeom prst="rect">
            <a:avLst/>
          </a:prstGeom>
          <a:noFill/>
          <a:ln w="9525">
            <a:noFill/>
            <a:miter lim="800000"/>
            <a:headEnd/>
            <a:tailEnd/>
          </a:ln>
        </p:spPr>
      </p:pic>
      <p:pic>
        <p:nvPicPr>
          <p:cNvPr id="12294" name="Picture 8" descr="http://www.rai.it/Contents/societa/1200/pedoni_semaforo.jpg"/>
          <p:cNvPicPr>
            <a:picLocks noChangeAspect="1" noChangeArrowheads="1"/>
          </p:cNvPicPr>
          <p:nvPr/>
        </p:nvPicPr>
        <p:blipFill>
          <a:blip r:embed="rId3"/>
          <a:srcRect/>
          <a:stretch>
            <a:fillRect/>
          </a:stretch>
        </p:blipFill>
        <p:spPr bwMode="auto">
          <a:xfrm>
            <a:off x="3779838" y="3500438"/>
            <a:ext cx="1655762" cy="1871662"/>
          </a:xfrm>
          <a:prstGeom prst="rect">
            <a:avLst/>
          </a:prstGeom>
          <a:noFill/>
          <a:ln w="9525">
            <a:noFill/>
            <a:miter lim="800000"/>
            <a:headEnd/>
            <a:tailEnd/>
          </a:ln>
        </p:spPr>
      </p:pic>
      <p:pic>
        <p:nvPicPr>
          <p:cNvPr id="12295" name="Picture 10" descr="http://www.tuttozampe.com/wp-content/uploads/2010/01/4296604.jpg"/>
          <p:cNvPicPr>
            <a:picLocks noChangeAspect="1" noChangeArrowheads="1"/>
          </p:cNvPicPr>
          <p:nvPr/>
        </p:nvPicPr>
        <p:blipFill>
          <a:blip r:embed="rId4"/>
          <a:srcRect/>
          <a:stretch>
            <a:fillRect/>
          </a:stretch>
        </p:blipFill>
        <p:spPr bwMode="auto">
          <a:xfrm>
            <a:off x="5795963" y="3644900"/>
            <a:ext cx="2160587" cy="1584325"/>
          </a:xfrm>
          <a:prstGeom prst="rect">
            <a:avLst/>
          </a:prstGeom>
          <a:noFill/>
          <a:ln w="9525">
            <a:noFill/>
            <a:miter lim="800000"/>
            <a:headEnd/>
            <a:tailEnd/>
          </a:ln>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asellaDiTesto 3"/>
          <p:cNvSpPr txBox="1">
            <a:spLocks noChangeArrowheads="1"/>
          </p:cNvSpPr>
          <p:nvPr/>
        </p:nvSpPr>
        <p:spPr bwMode="auto">
          <a:xfrm>
            <a:off x="0" y="500042"/>
            <a:ext cx="9144000" cy="646331"/>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La condotta in presenza di </a:t>
            </a:r>
            <a:r>
              <a:rPr lang="it-IT" sz="3600" b="1" dirty="0" smtClean="0">
                <a:solidFill>
                  <a:schemeClr val="tx1">
                    <a:lumMod val="50000"/>
                    <a:lumOff val="50000"/>
                  </a:schemeClr>
                </a:solidFill>
                <a:latin typeface="Arial Black" pitchFamily="34" charset="0"/>
              </a:rPr>
              <a:t>bambini</a:t>
            </a:r>
            <a:endParaRPr lang="it-IT" sz="1000" b="1" dirty="0">
              <a:solidFill>
                <a:schemeClr val="tx1">
                  <a:lumMod val="50000"/>
                  <a:lumOff val="50000"/>
                </a:schemeClr>
              </a:solidFill>
              <a:latin typeface="Arial Black" pitchFamily="34" charset="0"/>
            </a:endParaRPr>
          </a:p>
        </p:txBody>
      </p:sp>
      <p:pic>
        <p:nvPicPr>
          <p:cNvPr id="131074" name="Picture 2" descr="File:Cartello scuola nelle vicinanze.png">
            <a:hlinkClick r:id="rId2"/>
          </p:cNvPr>
          <p:cNvPicPr>
            <a:picLocks noChangeAspect="1" noChangeArrowheads="1"/>
          </p:cNvPicPr>
          <p:nvPr/>
        </p:nvPicPr>
        <p:blipFill>
          <a:blip r:embed="rId3"/>
          <a:srcRect/>
          <a:stretch>
            <a:fillRect/>
          </a:stretch>
        </p:blipFill>
        <p:spPr bwMode="auto">
          <a:xfrm>
            <a:off x="428596" y="1285860"/>
            <a:ext cx="3643338" cy="3643340"/>
          </a:xfrm>
          <a:prstGeom prst="rect">
            <a:avLst/>
          </a:prstGeom>
          <a:noFill/>
        </p:spPr>
      </p:pic>
      <p:sp>
        <p:nvSpPr>
          <p:cNvPr id="131075" name="Rectangle 3"/>
          <p:cNvSpPr>
            <a:spLocks noChangeArrowheads="1"/>
          </p:cNvSpPr>
          <p:nvPr/>
        </p:nvSpPr>
        <p:spPr bwMode="auto">
          <a:xfrm>
            <a:off x="4214810" y="1285860"/>
            <a:ext cx="478634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Il conducente che avvisti dei minori in una zona adiacente alla carreggiata deve adeguare alla situazione la propria condotta di guida, </a:t>
            </a:r>
            <a:r>
              <a:rPr kumimoji="0" lang="it-IT" sz="2400" b="0"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 maggior ragione, in prossimità di una scuola</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così come in tutte le circostanze in cui la presenza di bambini possa essere facilmente prevista.</a:t>
            </a:r>
            <a:endParaRPr kumimoji="0" lang="it-IT" sz="24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asellaDiTesto 3"/>
          <p:cNvSpPr txBox="1">
            <a:spLocks noChangeArrowheads="1"/>
          </p:cNvSpPr>
          <p:nvPr/>
        </p:nvSpPr>
        <p:spPr bwMode="auto">
          <a:xfrm>
            <a:off x="0" y="549275"/>
            <a:ext cx="9144000" cy="538609"/>
          </a:xfrm>
          <a:prstGeom prst="rect">
            <a:avLst/>
          </a:prstGeom>
          <a:noFill/>
          <a:ln w="9525">
            <a:noFill/>
            <a:miter lim="800000"/>
            <a:headEnd/>
            <a:tailEnd/>
          </a:ln>
        </p:spPr>
        <p:txBody>
          <a:bodyPr wrap="square">
            <a:spAutoFit/>
          </a:bodyPr>
          <a:lstStyle/>
          <a:p>
            <a:pPr algn="ctr"/>
            <a:r>
              <a:rPr lang="it-IT" sz="2900" b="1" dirty="0">
                <a:solidFill>
                  <a:schemeClr val="tx1">
                    <a:lumMod val="50000"/>
                    <a:lumOff val="50000"/>
                  </a:schemeClr>
                </a:solidFill>
                <a:latin typeface="Arial Black" pitchFamily="34" charset="0"/>
              </a:rPr>
              <a:t>Uso di bevande alcoliche e/o </a:t>
            </a:r>
            <a:r>
              <a:rPr lang="it-IT" sz="2900" b="1" dirty="0" smtClean="0">
                <a:solidFill>
                  <a:schemeClr val="tx1">
                    <a:lumMod val="50000"/>
                    <a:lumOff val="50000"/>
                  </a:schemeClr>
                </a:solidFill>
                <a:latin typeface="Arial Black" pitchFamily="34" charset="0"/>
              </a:rPr>
              <a:t>di stupefacenti</a:t>
            </a:r>
            <a:endParaRPr lang="it-IT" sz="2900" b="1" dirty="0">
              <a:solidFill>
                <a:schemeClr val="tx1">
                  <a:lumMod val="50000"/>
                  <a:lumOff val="50000"/>
                </a:schemeClr>
              </a:solidFill>
              <a:latin typeface="Arial Black" pitchFamily="34" charset="0"/>
            </a:endParaRPr>
          </a:p>
        </p:txBody>
      </p:sp>
      <p:pic>
        <p:nvPicPr>
          <p:cNvPr id="23554" name="Picture 2" descr="http://www.mammedomani.it/images/stories/salute/articoli/alcolici.jpg"/>
          <p:cNvPicPr>
            <a:picLocks noChangeAspect="1" noChangeArrowheads="1"/>
          </p:cNvPicPr>
          <p:nvPr/>
        </p:nvPicPr>
        <p:blipFill>
          <a:blip r:embed="rId2"/>
          <a:srcRect/>
          <a:stretch>
            <a:fillRect/>
          </a:stretch>
        </p:blipFill>
        <p:spPr bwMode="auto">
          <a:xfrm>
            <a:off x="285720" y="1643050"/>
            <a:ext cx="4003222" cy="3571900"/>
          </a:xfrm>
          <a:prstGeom prst="rect">
            <a:avLst/>
          </a:prstGeom>
          <a:noFill/>
        </p:spPr>
      </p:pic>
      <p:sp>
        <p:nvSpPr>
          <p:cNvPr id="23555" name="Rectangle 3"/>
          <p:cNvSpPr>
            <a:spLocks noChangeArrowheads="1"/>
          </p:cNvSpPr>
          <p:nvPr/>
        </p:nvSpPr>
        <p:spPr bwMode="auto">
          <a:xfrm>
            <a:off x="4357686" y="1285860"/>
            <a:ext cx="457203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L’</a:t>
            </a:r>
            <a:r>
              <a:rPr kumimoji="0" lang="it-IT" sz="24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art. 186 C.d.S.</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400" b="0"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vieta espressamente la guida in stato di ebbrezza in conseguenza dell’uso di bevande alcoliche</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Il conducente che violi tale disposizione, difficilmente potrà dimostrare di avere fatto tutto il possibile per evitare il danno.</a:t>
            </a:r>
            <a:endParaRPr kumimoji="0" lang="it-IT" sz="24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asellaDiTesto 3"/>
          <p:cNvSpPr txBox="1">
            <a:spLocks noChangeArrowheads="1"/>
          </p:cNvSpPr>
          <p:nvPr/>
        </p:nvSpPr>
        <p:spPr bwMode="auto">
          <a:xfrm>
            <a:off x="0" y="549275"/>
            <a:ext cx="9144000" cy="538609"/>
          </a:xfrm>
          <a:prstGeom prst="rect">
            <a:avLst/>
          </a:prstGeom>
          <a:noFill/>
          <a:ln w="9525">
            <a:noFill/>
            <a:miter lim="800000"/>
            <a:headEnd/>
            <a:tailEnd/>
          </a:ln>
        </p:spPr>
        <p:txBody>
          <a:bodyPr wrap="square">
            <a:spAutoFit/>
          </a:bodyPr>
          <a:lstStyle/>
          <a:p>
            <a:pPr algn="ctr"/>
            <a:r>
              <a:rPr lang="it-IT" sz="2900" b="1" dirty="0">
                <a:solidFill>
                  <a:schemeClr val="tx1">
                    <a:lumMod val="50000"/>
                    <a:lumOff val="50000"/>
                  </a:schemeClr>
                </a:solidFill>
                <a:latin typeface="Arial Black" pitchFamily="34" charset="0"/>
              </a:rPr>
              <a:t>Uso di bevande alcoliche e/o </a:t>
            </a:r>
            <a:r>
              <a:rPr lang="it-IT" sz="2900" b="1" dirty="0" smtClean="0">
                <a:solidFill>
                  <a:schemeClr val="tx1">
                    <a:lumMod val="50000"/>
                    <a:lumOff val="50000"/>
                  </a:schemeClr>
                </a:solidFill>
                <a:latin typeface="Arial Black" pitchFamily="34" charset="0"/>
              </a:rPr>
              <a:t>di stupefacenti</a:t>
            </a:r>
            <a:endParaRPr lang="it-IT" sz="2900" b="1" dirty="0">
              <a:solidFill>
                <a:schemeClr val="tx1">
                  <a:lumMod val="50000"/>
                  <a:lumOff val="50000"/>
                </a:schemeClr>
              </a:solidFill>
              <a:latin typeface="Arial Black" pitchFamily="34" charset="0"/>
            </a:endParaRPr>
          </a:p>
        </p:txBody>
      </p:sp>
      <p:sp>
        <p:nvSpPr>
          <p:cNvPr id="23555" name="Rectangle 3"/>
          <p:cNvSpPr>
            <a:spLocks noChangeArrowheads="1"/>
          </p:cNvSpPr>
          <p:nvPr/>
        </p:nvSpPr>
        <p:spPr bwMode="auto">
          <a:xfrm>
            <a:off x="357158" y="1285860"/>
            <a:ext cx="471490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400" dirty="0" smtClean="0">
                <a:latin typeface="Arial Black" pitchFamily="34" charset="0"/>
              </a:rPr>
              <a:t>La guida in stato di alterazione psicofisica per uso di sostanze stupefacenti (al pari di quanto osservato per la guida in stato di ebbrezza alcolica) rende il conducente -quantomeno in via concorsuale- responsabile in caso di sinistro stradale.</a:t>
            </a:r>
          </a:p>
        </p:txBody>
      </p:sp>
      <p:pic>
        <p:nvPicPr>
          <p:cNvPr id="132098" name="Picture 2" descr="http://www.ilpiave.it/imgart/271006/stupefacenti.jpg"/>
          <p:cNvPicPr>
            <a:picLocks noChangeAspect="1" noChangeArrowheads="1"/>
          </p:cNvPicPr>
          <p:nvPr/>
        </p:nvPicPr>
        <p:blipFill>
          <a:blip r:embed="rId2"/>
          <a:srcRect/>
          <a:stretch>
            <a:fillRect/>
          </a:stretch>
        </p:blipFill>
        <p:spPr bwMode="auto">
          <a:xfrm>
            <a:off x="5143504" y="1357298"/>
            <a:ext cx="3767134" cy="3857652"/>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asellaDiTesto 3"/>
          <p:cNvSpPr txBox="1">
            <a:spLocks noChangeArrowheads="1"/>
          </p:cNvSpPr>
          <p:nvPr/>
        </p:nvSpPr>
        <p:spPr bwMode="auto">
          <a:xfrm>
            <a:off x="0" y="571480"/>
            <a:ext cx="9144000" cy="538609"/>
          </a:xfrm>
          <a:prstGeom prst="rect">
            <a:avLst/>
          </a:prstGeom>
          <a:noFill/>
          <a:ln w="9525">
            <a:noFill/>
            <a:miter lim="800000"/>
            <a:headEnd/>
            <a:tailEnd/>
          </a:ln>
        </p:spPr>
        <p:txBody>
          <a:bodyPr wrap="square">
            <a:spAutoFit/>
          </a:bodyPr>
          <a:lstStyle/>
          <a:p>
            <a:pPr algn="ctr"/>
            <a:r>
              <a:rPr lang="it-IT" sz="2900" b="1" dirty="0" smtClean="0">
                <a:solidFill>
                  <a:schemeClr val="tx1">
                    <a:lumMod val="50000"/>
                    <a:lumOff val="50000"/>
                  </a:schemeClr>
                </a:solidFill>
                <a:latin typeface="Arial Black" pitchFamily="34" charset="0"/>
              </a:rPr>
              <a:t>Uso di bevande alcoliche e/o di stupefacenti</a:t>
            </a:r>
            <a:endParaRPr lang="it-IT" sz="2400" b="1" dirty="0">
              <a:solidFill>
                <a:schemeClr val="tx1">
                  <a:lumMod val="50000"/>
                  <a:lumOff val="50000"/>
                </a:schemeClr>
              </a:solidFill>
              <a:latin typeface="Arial Black" pitchFamily="34" charset="0"/>
            </a:endParaRPr>
          </a:p>
        </p:txBody>
      </p:sp>
      <p:pic>
        <p:nvPicPr>
          <p:cNvPr id="44037" name="Picture 8" descr="http://www.mediterraneonline.it/show_image_NpAdvSinglePhoto.php?filename=/2009/09/ETILOMETRO-TEST.2.jpg&amp;cat=17&amp;pid=13350&amp;cache=false"/>
          <p:cNvPicPr>
            <a:picLocks noChangeAspect="1" noChangeArrowheads="1"/>
          </p:cNvPicPr>
          <p:nvPr/>
        </p:nvPicPr>
        <p:blipFill>
          <a:blip r:embed="rId2"/>
          <a:srcRect/>
          <a:stretch>
            <a:fillRect/>
          </a:stretch>
        </p:blipFill>
        <p:spPr bwMode="auto">
          <a:xfrm>
            <a:off x="2643174" y="3357562"/>
            <a:ext cx="4099246" cy="2428892"/>
          </a:xfrm>
          <a:prstGeom prst="rect">
            <a:avLst/>
          </a:prstGeom>
          <a:noFill/>
          <a:ln w="9525">
            <a:noFill/>
            <a:miter lim="800000"/>
            <a:headEnd/>
            <a:tailEnd/>
          </a:ln>
        </p:spPr>
      </p:pic>
      <p:sp>
        <p:nvSpPr>
          <p:cNvPr id="22529" name="Rectangle 1"/>
          <p:cNvSpPr>
            <a:spLocks noChangeArrowheads="1"/>
          </p:cNvSpPr>
          <p:nvPr/>
        </p:nvSpPr>
        <p:spPr bwMode="auto">
          <a:xfrm>
            <a:off x="0" y="1357298"/>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Ai sensi dell’</a:t>
            </a:r>
            <a:r>
              <a:rPr kumimoji="0" lang="it-IT" sz="24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art. 187 C.d.S.</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inoltre, chiunque guida in stato di alterazione psicofisica dopo aver assunto sostanze stupefacenti o psicotrope è punito con una ammenda (da € 1.000,00 a € 4.000,00) e con l’arresto fino a 3 mesi.</a:t>
            </a:r>
            <a:r>
              <a:rPr kumimoji="0" lang="it-IT" sz="2400" b="0" u="none" strike="noStrike" cap="none" normalizeH="0" baseline="0" dirty="0" smtClean="0">
                <a:ln>
                  <a:noFill/>
                </a:ln>
                <a:solidFill>
                  <a:schemeClr val="tx1"/>
                </a:solidFill>
                <a:effectLst/>
                <a:latin typeface="Arial Black" pitchFamily="34" charset="0"/>
                <a:cs typeface="Arial" pitchFamily="34" charset="0"/>
              </a:rPr>
              <a:t> </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asellaDiTesto 3"/>
          <p:cNvSpPr txBox="1">
            <a:spLocks noChangeArrowheads="1"/>
          </p:cNvSpPr>
          <p:nvPr/>
        </p:nvSpPr>
        <p:spPr bwMode="auto">
          <a:xfrm>
            <a:off x="714348" y="500042"/>
            <a:ext cx="7848600" cy="646331"/>
          </a:xfrm>
          <a:prstGeom prst="rect">
            <a:avLst/>
          </a:prstGeom>
          <a:noFill/>
          <a:ln w="9525">
            <a:noFill/>
            <a:miter lim="800000"/>
            <a:headEnd/>
            <a:tailEnd/>
          </a:ln>
        </p:spPr>
        <p:txBody>
          <a:bodyPr>
            <a:spAutoFit/>
          </a:bodyPr>
          <a:lstStyle/>
          <a:p>
            <a:pPr algn="ctr"/>
            <a:r>
              <a:rPr lang="it-IT" sz="3600" b="1" dirty="0" smtClean="0">
                <a:solidFill>
                  <a:schemeClr val="tx1">
                    <a:lumMod val="50000"/>
                    <a:lumOff val="50000"/>
                  </a:schemeClr>
                </a:solidFill>
                <a:latin typeface="Arial Black" pitchFamily="34" charset="0"/>
              </a:rPr>
              <a:t>Veicolo fermo in carreggiata</a:t>
            </a:r>
            <a:endParaRPr lang="it-IT" sz="2400" b="1" dirty="0">
              <a:solidFill>
                <a:schemeClr val="tx1">
                  <a:lumMod val="50000"/>
                  <a:lumOff val="50000"/>
                </a:schemeClr>
              </a:solidFill>
              <a:latin typeface="Arial Black" pitchFamily="34" charset="0"/>
            </a:endParaRPr>
          </a:p>
        </p:txBody>
      </p:sp>
      <p:pic>
        <p:nvPicPr>
          <p:cNvPr id="21506" name="Picture 2" descr="triangolo di segnalazione veicolo fermo">
            <a:hlinkClick r:id="rId2" tooltip="triangolo di segnalazione veicolo fermo"/>
          </p:cNvPr>
          <p:cNvPicPr>
            <a:picLocks noChangeAspect="1" noChangeArrowheads="1"/>
          </p:cNvPicPr>
          <p:nvPr/>
        </p:nvPicPr>
        <p:blipFill>
          <a:blip r:embed="rId3"/>
          <a:srcRect/>
          <a:stretch>
            <a:fillRect/>
          </a:stretch>
        </p:blipFill>
        <p:spPr bwMode="auto">
          <a:xfrm>
            <a:off x="3857620" y="4566292"/>
            <a:ext cx="1769313" cy="1291599"/>
          </a:xfrm>
          <a:prstGeom prst="rect">
            <a:avLst/>
          </a:prstGeom>
          <a:noFill/>
        </p:spPr>
      </p:pic>
      <p:sp>
        <p:nvSpPr>
          <p:cNvPr id="21507" name="Rectangle 3"/>
          <p:cNvSpPr>
            <a:spLocks noChangeArrowheads="1"/>
          </p:cNvSpPr>
          <p:nvPr/>
        </p:nvSpPr>
        <p:spPr bwMode="auto">
          <a:xfrm>
            <a:off x="0" y="1214422"/>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Tutti i veicoli (ad esclusione dei velocipedi, dei ciclomotori a due ruote e dei motocicli) che per qualsiasi motivo siano fermi sulla carreggiata -sia di notte, quando manchino o siano inefficienti le luci posteriori di posizione o di emergenza, sia di giorno, quando non possono essere scorti a sufficiente distanza da coloro che sopraggiungono- devono essere presegnalati con il segnale mobile di pericolo (</a:t>
            </a:r>
            <a:r>
              <a:rPr kumimoji="0" lang="it-IT" sz="2400"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il c.d. triangolo</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di cui i veicoli devono essere dotati.</a:t>
            </a:r>
            <a:endParaRPr kumimoji="0" lang="it-IT" sz="24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asellaDiTesto 3"/>
          <p:cNvSpPr txBox="1">
            <a:spLocks noChangeArrowheads="1"/>
          </p:cNvSpPr>
          <p:nvPr/>
        </p:nvSpPr>
        <p:spPr bwMode="auto">
          <a:xfrm>
            <a:off x="714348" y="500042"/>
            <a:ext cx="7848600" cy="646331"/>
          </a:xfrm>
          <a:prstGeom prst="rect">
            <a:avLst/>
          </a:prstGeom>
          <a:noFill/>
          <a:ln w="9525">
            <a:noFill/>
            <a:miter lim="800000"/>
            <a:headEnd/>
            <a:tailEnd/>
          </a:ln>
        </p:spPr>
        <p:txBody>
          <a:bodyPr>
            <a:spAutoFit/>
          </a:bodyPr>
          <a:lstStyle/>
          <a:p>
            <a:pPr algn="ctr"/>
            <a:r>
              <a:rPr lang="it-IT" sz="3600" b="1" dirty="0" smtClean="0">
                <a:solidFill>
                  <a:schemeClr val="tx1">
                    <a:lumMod val="50000"/>
                    <a:lumOff val="50000"/>
                  </a:schemeClr>
                </a:solidFill>
                <a:latin typeface="Arial Black" pitchFamily="34" charset="0"/>
              </a:rPr>
              <a:t>Veicolo fermo in carreggiata</a:t>
            </a:r>
            <a:endParaRPr lang="it-IT" sz="2400" b="1" dirty="0">
              <a:solidFill>
                <a:schemeClr val="tx1">
                  <a:lumMod val="50000"/>
                  <a:lumOff val="50000"/>
                </a:schemeClr>
              </a:solidFill>
              <a:latin typeface="Arial Black" pitchFamily="34" charset="0"/>
            </a:endParaRPr>
          </a:p>
        </p:txBody>
      </p:sp>
      <p:sp>
        <p:nvSpPr>
          <p:cNvPr id="21507" name="Rectangle 3"/>
          <p:cNvSpPr>
            <a:spLocks noChangeArrowheads="1"/>
          </p:cNvSpPr>
          <p:nvPr/>
        </p:nvSpPr>
        <p:spPr bwMode="auto">
          <a:xfrm>
            <a:off x="0" y="1142984"/>
            <a:ext cx="91440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200" b="1" dirty="0" smtClean="0">
                <a:latin typeface="Arial Black" pitchFamily="34" charset="0"/>
              </a:rPr>
              <a:t>Tale segnale mobile di pericolo deve essere collocato, di giorno, quando il veicolo o il carico non siano nettamente visibili -a una distanza di 100 metri- da parte del conducente di un veicolo sopraggiungente da tergo.</a:t>
            </a:r>
          </a:p>
          <a:p>
            <a:pPr algn="ctr"/>
            <a:r>
              <a:rPr lang="it-IT" sz="2200" b="1" dirty="0" smtClean="0">
                <a:latin typeface="Arial Black" pitchFamily="34" charset="0"/>
              </a:rPr>
              <a:t>Detto segnale deve essere </a:t>
            </a:r>
            <a:r>
              <a:rPr lang="it-IT" sz="2200" b="1" i="1" dirty="0" smtClean="0">
                <a:latin typeface="Arial Black" pitchFamily="34" charset="0"/>
              </a:rPr>
              <a:t>«di forma triangolare, rivestito di materiale retroriflettente e munito di un apposito sostegno che ne consenta l’appoggio sul piano stradale in posizione pressoché verticale in modo da garantirne la visibilità»</a:t>
            </a:r>
            <a:r>
              <a:rPr lang="it-IT" sz="2200" b="1" dirty="0" smtClean="0">
                <a:latin typeface="Arial Black" pitchFamily="34" charset="0"/>
              </a:rPr>
              <a:t> ed il triangolo deve essere conforme al modello approvato e riportare gli estremi dell’approvazione.</a:t>
            </a:r>
            <a:endParaRPr kumimoji="0" lang="it-IT" sz="2200" b="1" u="none" strike="noStrike" cap="none" normalizeH="0" baseline="0" dirty="0" smtClean="0">
              <a:ln>
                <a:noFill/>
              </a:ln>
              <a:solidFill>
                <a:schemeClr val="tx1"/>
              </a:solidFill>
              <a:effectLst/>
              <a:latin typeface="Arial Black" pitchFamily="34" charset="0"/>
              <a:cs typeface="Arial" pitchFamily="34" charset="0"/>
            </a:endParaRPr>
          </a:p>
        </p:txBody>
      </p:sp>
      <p:pic>
        <p:nvPicPr>
          <p:cNvPr id="133122" name="Picture 2" descr="http://www.docushare.it/mediasoft/stradale/segnali/2702.jpg"/>
          <p:cNvPicPr>
            <a:picLocks noChangeAspect="1" noChangeArrowheads="1"/>
          </p:cNvPicPr>
          <p:nvPr/>
        </p:nvPicPr>
        <p:blipFill>
          <a:blip r:embed="rId2"/>
          <a:srcRect/>
          <a:stretch>
            <a:fillRect/>
          </a:stretch>
        </p:blipFill>
        <p:spPr bwMode="auto">
          <a:xfrm>
            <a:off x="4000496" y="4643446"/>
            <a:ext cx="1500198" cy="1285887"/>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6" descr="http://www.garagetorino.com/codicestradale/Immagini/Giubbotto_Salvavita/01.jpg"/>
          <p:cNvPicPr>
            <a:picLocks noChangeAspect="1" noChangeArrowheads="1"/>
          </p:cNvPicPr>
          <p:nvPr/>
        </p:nvPicPr>
        <p:blipFill>
          <a:blip r:embed="rId2"/>
          <a:srcRect/>
          <a:stretch>
            <a:fillRect/>
          </a:stretch>
        </p:blipFill>
        <p:spPr bwMode="auto">
          <a:xfrm>
            <a:off x="2786050" y="3929066"/>
            <a:ext cx="3453819" cy="1928826"/>
          </a:xfrm>
          <a:prstGeom prst="rect">
            <a:avLst/>
          </a:prstGeom>
          <a:noFill/>
          <a:ln w="9525">
            <a:noFill/>
            <a:miter lim="800000"/>
            <a:headEnd/>
            <a:tailEnd/>
          </a:ln>
        </p:spPr>
      </p:pic>
      <p:sp>
        <p:nvSpPr>
          <p:cNvPr id="8" name="Rettangolo 7"/>
          <p:cNvSpPr/>
          <p:nvPr/>
        </p:nvSpPr>
        <p:spPr>
          <a:xfrm>
            <a:off x="357158" y="500042"/>
            <a:ext cx="8501122" cy="646331"/>
          </a:xfrm>
          <a:prstGeom prst="rect">
            <a:avLst/>
          </a:prstGeom>
        </p:spPr>
        <p:txBody>
          <a:bodyPr wrap="square">
            <a:spAutoFit/>
          </a:bodyPr>
          <a:lstStyle/>
          <a:p>
            <a:pPr algn="ctr"/>
            <a:r>
              <a:rPr lang="it-IT" sz="3600" b="1" dirty="0" smtClean="0">
                <a:solidFill>
                  <a:schemeClr val="tx1">
                    <a:lumMod val="50000"/>
                    <a:lumOff val="50000"/>
                  </a:schemeClr>
                </a:solidFill>
                <a:latin typeface="Arial Black" pitchFamily="34" charset="0"/>
              </a:rPr>
              <a:t>Veicolo fermo in carreggiata</a:t>
            </a:r>
            <a:endParaRPr lang="it-IT" sz="3600" b="1" dirty="0">
              <a:solidFill>
                <a:schemeClr val="tx1">
                  <a:lumMod val="50000"/>
                  <a:lumOff val="50000"/>
                </a:schemeClr>
              </a:solidFill>
              <a:latin typeface="Arial Black" pitchFamily="34" charset="0"/>
            </a:endParaRPr>
          </a:p>
        </p:txBody>
      </p:sp>
      <p:sp>
        <p:nvSpPr>
          <p:cNvPr id="9" name="Rettangolo 8"/>
          <p:cNvSpPr/>
          <p:nvPr/>
        </p:nvSpPr>
        <p:spPr>
          <a:xfrm>
            <a:off x="357158" y="1214422"/>
            <a:ext cx="8429684" cy="2677656"/>
          </a:xfrm>
          <a:prstGeom prst="rect">
            <a:avLst/>
          </a:prstGeom>
        </p:spPr>
        <p:txBody>
          <a:bodyPr wrap="square">
            <a:spAutoFit/>
          </a:bodyPr>
          <a:lstStyle/>
          <a:p>
            <a:pPr algn="ctr"/>
            <a:r>
              <a:rPr lang="it-IT" sz="2400" u="sng" dirty="0" smtClean="0">
                <a:solidFill>
                  <a:srgbClr val="FF0000"/>
                </a:solidFill>
                <a:latin typeface="Arial Black" pitchFamily="34" charset="0"/>
              </a:rPr>
              <a:t>A decorrere dal 1° aprile 2004</a:t>
            </a:r>
            <a:r>
              <a:rPr lang="it-IT" sz="2400" dirty="0" smtClean="0">
                <a:latin typeface="Arial Black" pitchFamily="34" charset="0"/>
              </a:rPr>
              <a:t>, fuori dai centri abitati, è fatto divieto al conducente di scendere dal veicolo e circolare sulla strada senza avere indossato giubbotto o bretelle retroriflettenti ad alta visibilità, e tale obbligo sussiste anche se il veicolo si trova sulle corsie di emergenza o sulle piazzole di sosta.</a:t>
            </a:r>
            <a:endParaRPr lang="it-IT" sz="2400" dirty="0">
              <a:latin typeface="Arial Black" pitchFamily="34" charset="0"/>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asellaDiTesto 3"/>
          <p:cNvSpPr txBox="1">
            <a:spLocks noChangeArrowheads="1"/>
          </p:cNvSpPr>
          <p:nvPr/>
        </p:nvSpPr>
        <p:spPr bwMode="auto">
          <a:xfrm>
            <a:off x="714348" y="500042"/>
            <a:ext cx="7848600" cy="646331"/>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I veicoli </a:t>
            </a:r>
            <a:r>
              <a:rPr lang="it-IT" sz="3600" b="1" dirty="0" smtClean="0">
                <a:solidFill>
                  <a:schemeClr val="tx1">
                    <a:lumMod val="50000"/>
                    <a:lumOff val="50000"/>
                  </a:schemeClr>
                </a:solidFill>
                <a:latin typeface="Arial Black" pitchFamily="34" charset="0"/>
              </a:rPr>
              <a:t>militari</a:t>
            </a:r>
          </a:p>
        </p:txBody>
      </p:sp>
      <p:pic>
        <p:nvPicPr>
          <p:cNvPr id="47109" name="Picture 7" descr="http://www.agneseginocchio.it/FotoNotizieGiorn/10foto%20news%20alto%20casertano/Esercito,%20VTLM%20ad%20Herat%20in%20Afghanistan.jpg"/>
          <p:cNvPicPr>
            <a:picLocks noChangeAspect="1" noChangeArrowheads="1"/>
          </p:cNvPicPr>
          <p:nvPr/>
        </p:nvPicPr>
        <p:blipFill>
          <a:blip r:embed="rId2"/>
          <a:srcRect/>
          <a:stretch>
            <a:fillRect/>
          </a:stretch>
        </p:blipFill>
        <p:spPr bwMode="auto">
          <a:xfrm>
            <a:off x="357158" y="1571612"/>
            <a:ext cx="3048607" cy="3500461"/>
          </a:xfrm>
          <a:prstGeom prst="rect">
            <a:avLst/>
          </a:prstGeom>
          <a:noFill/>
          <a:ln w="9525">
            <a:noFill/>
            <a:miter lim="800000"/>
            <a:headEnd/>
            <a:tailEnd/>
          </a:ln>
        </p:spPr>
      </p:pic>
      <p:sp>
        <p:nvSpPr>
          <p:cNvPr id="19457" name="Rectangle 1"/>
          <p:cNvSpPr>
            <a:spLocks noChangeArrowheads="1"/>
          </p:cNvSpPr>
          <p:nvPr/>
        </p:nvSpPr>
        <p:spPr bwMode="auto">
          <a:xfrm>
            <a:off x="3571868" y="1142984"/>
            <a:ext cx="5429288"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L’</a:t>
            </a:r>
            <a:r>
              <a:rPr kumimoji="0" lang="it-IT" sz="24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art. 163 C.d.S.</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stabilisce che è vietato interrompere convogli di veicoli militari, delle forze di polizia o di mezzi di soccorso </a:t>
            </a:r>
            <a:r>
              <a:rPr kumimoji="0" lang="it-IT" sz="2400"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«segnalati come tali»</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e stabilisce, altresì, che è vietato inserirsi tra i veicoli che compongono detti convogli.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Ai sensi del medesimo articolo è parimenti vietato interrompere colonne di truppe, così come colonne di scolari, cortei e processioni. </a:t>
            </a:r>
            <a:endParaRPr kumimoji="0" lang="it-IT" sz="20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asellaDiTesto 3"/>
          <p:cNvSpPr txBox="1">
            <a:spLocks noChangeArrowheads="1"/>
          </p:cNvSpPr>
          <p:nvPr/>
        </p:nvSpPr>
        <p:spPr bwMode="auto">
          <a:xfrm>
            <a:off x="357158" y="404664"/>
            <a:ext cx="8501122" cy="646331"/>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L’uso delle cinture di </a:t>
            </a:r>
            <a:r>
              <a:rPr lang="it-IT" sz="3600" b="1" dirty="0" smtClean="0">
                <a:solidFill>
                  <a:schemeClr val="tx1">
                    <a:lumMod val="50000"/>
                    <a:lumOff val="50000"/>
                  </a:schemeClr>
                </a:solidFill>
                <a:latin typeface="Arial Black" pitchFamily="34" charset="0"/>
              </a:rPr>
              <a:t>sicurezza</a:t>
            </a:r>
            <a:endParaRPr lang="it-IT" sz="2400" b="1" dirty="0">
              <a:solidFill>
                <a:schemeClr val="tx1">
                  <a:lumMod val="50000"/>
                  <a:lumOff val="50000"/>
                </a:schemeClr>
              </a:solidFill>
              <a:latin typeface="Arial Black" pitchFamily="34" charset="0"/>
            </a:endParaRPr>
          </a:p>
        </p:txBody>
      </p:sp>
      <p:pic>
        <p:nvPicPr>
          <p:cNvPr id="48133" name="Picture 6" descr="http://www.sicurauto-video.it/images/sistemi/cinture_tutti.jpg"/>
          <p:cNvPicPr>
            <a:picLocks noChangeAspect="1" noChangeArrowheads="1"/>
          </p:cNvPicPr>
          <p:nvPr/>
        </p:nvPicPr>
        <p:blipFill>
          <a:blip r:embed="rId2"/>
          <a:srcRect/>
          <a:stretch>
            <a:fillRect/>
          </a:stretch>
        </p:blipFill>
        <p:spPr bwMode="auto">
          <a:xfrm>
            <a:off x="214282" y="1357298"/>
            <a:ext cx="2214578" cy="3786214"/>
          </a:xfrm>
          <a:prstGeom prst="rect">
            <a:avLst/>
          </a:prstGeom>
          <a:noFill/>
          <a:ln w="9525">
            <a:noFill/>
            <a:miter lim="800000"/>
            <a:headEnd/>
            <a:tailEnd/>
          </a:ln>
        </p:spPr>
      </p:pic>
      <p:sp>
        <p:nvSpPr>
          <p:cNvPr id="18433" name="Rectangle 1"/>
          <p:cNvSpPr>
            <a:spLocks noChangeArrowheads="1"/>
          </p:cNvSpPr>
          <p:nvPr/>
        </p:nvSpPr>
        <p:spPr bwMode="auto">
          <a:xfrm>
            <a:off x="2500298" y="1052736"/>
            <a:ext cx="650085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Il conducente ed i passeggeri dei veicoli muniti di cinture di sicurezza, hanno l’obbligo di utilizzarle in qualsiasi situazione di marcia ed i bambini di statura inferiore a metri 1,50 devono essere assicurati al sedile con un sistema di ritenuta per bambini, adeguato al loro peso, di tipo omologato secondo le normative stabilite dal Ministero delle Infrastrutture e dei Trasporti, conformemente ai regolamenti della Commissione Economica per l’Europa o alle equivalenti direttive comunitarie.</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400" b="0"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E’ onere del conducente di ogni veicolo assicurarsi della </a:t>
            </a:r>
            <a:r>
              <a:rPr kumimoji="0" lang="it-IT" sz="2400" b="0" i="1"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«persistente efficienza»</a:t>
            </a:r>
            <a:r>
              <a:rPr kumimoji="0" lang="it-IT" sz="2400" b="0"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dei dispositivi indicati</a:t>
            </a:r>
            <a:r>
              <a:rPr kumimoji="0" lang="it-IT" sz="2400" b="0"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r>
              <a:rPr kumimoji="0" lang="it-IT" sz="2400" b="0"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endParaRPr kumimoji="0" lang="it-IT" sz="2400" b="0" u="sng" strike="noStrike" cap="none" normalizeH="0" baseline="0" dirty="0" smtClean="0">
              <a:ln>
                <a:noFill/>
              </a:ln>
              <a:solidFill>
                <a:schemeClr val="tx1"/>
              </a:solidFill>
              <a:effectLst/>
              <a:latin typeface="Arial Black" pitchFamily="34" charset="0"/>
              <a:cs typeface="Arial" pitchFamily="34"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asellaDiTesto 3"/>
          <p:cNvSpPr txBox="1">
            <a:spLocks noChangeArrowheads="1"/>
          </p:cNvSpPr>
          <p:nvPr/>
        </p:nvSpPr>
        <p:spPr bwMode="auto">
          <a:xfrm>
            <a:off x="357158" y="500042"/>
            <a:ext cx="8501122" cy="646331"/>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L’uso delle cinture di </a:t>
            </a:r>
            <a:r>
              <a:rPr lang="it-IT" sz="3600" b="1" dirty="0" smtClean="0">
                <a:solidFill>
                  <a:schemeClr val="tx1">
                    <a:lumMod val="50000"/>
                    <a:lumOff val="50000"/>
                  </a:schemeClr>
                </a:solidFill>
                <a:latin typeface="Arial Black" pitchFamily="34" charset="0"/>
              </a:rPr>
              <a:t>sicurezza</a:t>
            </a:r>
            <a:endParaRPr lang="it-IT" sz="2400" b="1" dirty="0">
              <a:solidFill>
                <a:schemeClr val="tx1">
                  <a:lumMod val="50000"/>
                  <a:lumOff val="50000"/>
                </a:schemeClr>
              </a:solidFill>
              <a:latin typeface="Arial Black" pitchFamily="34" charset="0"/>
            </a:endParaRPr>
          </a:p>
        </p:txBody>
      </p:sp>
      <p:sp>
        <p:nvSpPr>
          <p:cNvPr id="8" name="Rettangolo 7"/>
          <p:cNvSpPr/>
          <p:nvPr/>
        </p:nvSpPr>
        <p:spPr>
          <a:xfrm>
            <a:off x="142844" y="1071546"/>
            <a:ext cx="8858312" cy="4708981"/>
          </a:xfrm>
          <a:prstGeom prst="rect">
            <a:avLst/>
          </a:prstGeom>
        </p:spPr>
        <p:txBody>
          <a:bodyPr wrap="square">
            <a:spAutoFit/>
          </a:bodyPr>
          <a:lstStyle/>
          <a:p>
            <a:pPr algn="ctr"/>
            <a:r>
              <a:rPr lang="it-IT" sz="2000" dirty="0" smtClean="0">
                <a:latin typeface="Arial Black" pitchFamily="34" charset="0"/>
              </a:rPr>
              <a:t>Solo talune categorie di soggetti (e di veicoli) sono esentati dall’obbligo di indossare le cinture e tra questi vi sono gli appartenenti alle </a:t>
            </a:r>
            <a:r>
              <a:rPr lang="it-IT" sz="2000" dirty="0" smtClean="0">
                <a:solidFill>
                  <a:srgbClr val="0000CC"/>
                </a:solidFill>
                <a:latin typeface="Arial Black" pitchFamily="34" charset="0"/>
              </a:rPr>
              <a:t>forze di polizia</a:t>
            </a:r>
            <a:r>
              <a:rPr lang="it-IT" sz="2000" dirty="0" smtClean="0">
                <a:latin typeface="Arial Black" pitchFamily="34" charset="0"/>
              </a:rPr>
              <a:t> e ai </a:t>
            </a:r>
            <a:r>
              <a:rPr lang="it-IT" sz="2000" dirty="0" smtClean="0">
                <a:solidFill>
                  <a:srgbClr val="0000CC"/>
                </a:solidFill>
                <a:latin typeface="Arial Black" pitchFamily="34" charset="0"/>
              </a:rPr>
              <a:t>corpi di polizia municipale e provinciale nell’espletamento di un servizio di emergenza</a:t>
            </a:r>
            <a:r>
              <a:rPr lang="it-IT" sz="2000" dirty="0" smtClean="0">
                <a:latin typeface="Arial Black" pitchFamily="34" charset="0"/>
              </a:rPr>
              <a:t>, i </a:t>
            </a:r>
            <a:r>
              <a:rPr lang="it-IT" sz="2000" dirty="0" smtClean="0">
                <a:solidFill>
                  <a:srgbClr val="0000CC"/>
                </a:solidFill>
                <a:latin typeface="Arial Black" pitchFamily="34" charset="0"/>
              </a:rPr>
              <a:t>conducenti e gli addetti dei veicoli del servizio antincendio e sanitario in caso di intervento di emergenza</a:t>
            </a:r>
            <a:r>
              <a:rPr lang="it-IT" sz="2000" dirty="0" smtClean="0">
                <a:latin typeface="Arial Black" pitchFamily="34" charset="0"/>
              </a:rPr>
              <a:t>, gli </a:t>
            </a:r>
            <a:r>
              <a:rPr lang="it-IT" sz="2000" dirty="0" smtClean="0">
                <a:solidFill>
                  <a:srgbClr val="0000CC"/>
                </a:solidFill>
                <a:latin typeface="Arial Black" pitchFamily="34" charset="0"/>
              </a:rPr>
              <a:t>appartenenti ai servizi di vigilanza privati regolarmente riconosciuti che effettuano scorte</a:t>
            </a:r>
            <a:r>
              <a:rPr lang="it-IT" sz="2000" dirty="0" smtClean="0">
                <a:latin typeface="Arial Black" pitchFamily="34" charset="0"/>
              </a:rPr>
              <a:t>, gli </a:t>
            </a:r>
            <a:r>
              <a:rPr lang="it-IT" sz="2000" dirty="0" smtClean="0">
                <a:solidFill>
                  <a:srgbClr val="0000CC"/>
                </a:solidFill>
                <a:latin typeface="Arial Black" pitchFamily="34" charset="0"/>
              </a:rPr>
              <a:t>istruttori di guida (in servizio)</a:t>
            </a:r>
            <a:r>
              <a:rPr lang="it-IT" sz="2000" dirty="0" smtClean="0">
                <a:latin typeface="Arial Black" pitchFamily="34" charset="0"/>
              </a:rPr>
              <a:t>, le </a:t>
            </a:r>
            <a:r>
              <a:rPr lang="it-IT" sz="2000" dirty="0" smtClean="0">
                <a:solidFill>
                  <a:srgbClr val="0000CC"/>
                </a:solidFill>
                <a:latin typeface="Arial Black" pitchFamily="34" charset="0"/>
              </a:rPr>
              <a:t>persone che risultino</a:t>
            </a:r>
            <a:r>
              <a:rPr lang="it-IT" sz="2000" dirty="0" smtClean="0">
                <a:latin typeface="Arial Black" pitchFamily="34" charset="0"/>
              </a:rPr>
              <a:t> (sulla base di certificazione rilasciata dalla unità sanitaria locale) </a:t>
            </a:r>
            <a:r>
              <a:rPr lang="it-IT" sz="2000" dirty="0" smtClean="0">
                <a:solidFill>
                  <a:srgbClr val="0000CC"/>
                </a:solidFill>
                <a:latin typeface="Arial Black" pitchFamily="34" charset="0"/>
              </a:rPr>
              <a:t>affette da patologie particolari o che presentino condizioni fisiche che costituiscono controindicazione specifica all’uso dei dispositivi di ritenuta</a:t>
            </a:r>
            <a:r>
              <a:rPr lang="it-IT" sz="2000" dirty="0" smtClean="0">
                <a:latin typeface="Arial Black" pitchFamily="34" charset="0"/>
              </a:rPr>
              <a:t>, le </a:t>
            </a:r>
            <a:r>
              <a:rPr lang="it-IT" sz="2000" dirty="0" smtClean="0">
                <a:solidFill>
                  <a:srgbClr val="0000CC"/>
                </a:solidFill>
                <a:latin typeface="Arial Black" pitchFamily="34" charset="0"/>
              </a:rPr>
              <a:t>donne in stato di gravidanza</a:t>
            </a:r>
            <a:r>
              <a:rPr lang="it-IT" sz="2000" dirty="0" smtClean="0">
                <a:latin typeface="Arial Black" pitchFamily="34" charset="0"/>
              </a:rPr>
              <a:t>, gli </a:t>
            </a:r>
            <a:r>
              <a:rPr lang="it-IT" sz="2000" dirty="0" smtClean="0">
                <a:solidFill>
                  <a:srgbClr val="0000CC"/>
                </a:solidFill>
                <a:latin typeface="Arial Black" pitchFamily="34" charset="0"/>
              </a:rPr>
              <a:t>appartenenti alle forze armate nell’espletamento di attività istituzionali nelle situazioni di emergenza</a:t>
            </a:r>
            <a:r>
              <a:rPr lang="it-IT" sz="2000" dirty="0" smtClean="0">
                <a:latin typeface="Arial Black" pitchFamily="34" charset="0"/>
              </a:rPr>
              <a:t>.</a:t>
            </a:r>
            <a:endParaRPr lang="it-IT" sz="2000" dirty="0">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376&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58&quot;/&gt;&lt;/object&gt;&lt;object type=&quot;3&quot; unique_id=&quot;10008&quot;&gt;&lt;property id=&quot;20148&quot; value=&quot;5&quot;/&gt;&lt;property id=&quot;20300&quot; value=&quot;Slide 6&quot;/&gt;&lt;property id=&quot;20307&quot; value=&quot;260&quot;/&gt;&lt;/object&gt;&lt;object type=&quot;3&quot; unique_id=&quot;10009&quot;&gt;&lt;property id=&quot;20148&quot; value=&quot;5&quot;/&gt;&lt;property id=&quot;20300&quot; value=&quot;Slide 7&quot;/&gt;&lt;property id=&quot;20307&quot; value=&quot;261&quot;/&gt;&lt;/object&gt;&lt;object type=&quot;3&quot; unique_id=&quot;10010&quot;&gt;&lt;property id=&quot;20148&quot; value=&quot;5&quot;/&gt;&lt;property id=&quot;20300&quot; value=&quot;Slide 8&quot;/&gt;&lt;property id=&quot;20307&quot; value=&quot;471&quot;/&gt;&lt;/object&gt;&lt;object type=&quot;3&quot; unique_id=&quot;10011&quot;&gt;&lt;property id=&quot;20148&quot; value=&quot;5&quot;/&gt;&lt;property id=&quot;20300&quot; value=&quot;Slide 9&quot;/&gt;&lt;property id=&quot;20307&quot; value=&quot;262&quot;/&gt;&lt;/object&gt;&lt;object type=&quot;3&quot; unique_id=&quot;10012&quot;&gt;&lt;property id=&quot;20148&quot; value=&quot;5&quot;/&gt;&lt;property id=&quot;20300&quot; value=&quot;Slide 10&quot;/&gt;&lt;property id=&quot;20307&quot; value=&quot;379&quot;/&gt;&lt;/object&gt;&lt;object type=&quot;3&quot; unique_id=&quot;10013&quot;&gt;&lt;property id=&quot;20148&quot; value=&quot;5&quot;/&gt;&lt;property id=&quot;20300&quot; value=&quot;Slide 11&quot;/&gt;&lt;property id=&quot;20307&quot; value=&quot;378&quot;/&gt;&lt;/object&gt;&lt;object type=&quot;3&quot; unique_id=&quot;10014&quot;&gt;&lt;property id=&quot;20148&quot; value=&quot;5&quot;/&gt;&lt;property id=&quot;20300&quot; value=&quot;Slide 12&quot;/&gt;&lt;property id=&quot;20307&quot; value=&quot;263&quot;/&gt;&lt;/object&gt;&lt;object type=&quot;3&quot; unique_id=&quot;10015&quot;&gt;&lt;property id=&quot;20148&quot; value=&quot;5&quot;/&gt;&lt;property id=&quot;20300&quot; value=&quot;Slide 13&quot;/&gt;&lt;property id=&quot;20307&quot; value=&quot;380&quot;/&gt;&lt;/object&gt;&lt;object type=&quot;3&quot; unique_id=&quot;10016&quot;&gt;&lt;property id=&quot;20148&quot; value=&quot;5&quot;/&gt;&lt;property id=&quot;20300&quot; value=&quot;Slide 14&quot;/&gt;&lt;property id=&quot;20307&quot; value=&quot;267&quot;/&gt;&lt;/object&gt;&lt;object type=&quot;3&quot; unique_id=&quot;10017&quot;&gt;&lt;property id=&quot;20148&quot; value=&quot;5&quot;/&gt;&lt;property id=&quot;20300&quot; value=&quot;Slide 15&quot;/&gt;&lt;property id=&quot;20307&quot; value=&quot;266&quot;/&gt;&lt;/object&gt;&lt;object type=&quot;3&quot; unique_id=&quot;10018&quot;&gt;&lt;property id=&quot;20148&quot; value=&quot;5&quot;/&gt;&lt;property id=&quot;20300&quot; value=&quot;Slide 16&quot;/&gt;&lt;property id=&quot;20307&quot; value=&quot;381&quot;/&gt;&lt;/object&gt;&lt;object type=&quot;3&quot; unique_id=&quot;10019&quot;&gt;&lt;property id=&quot;20148&quot; value=&quot;5&quot;/&gt;&lt;property id=&quot;20300&quot; value=&quot;Slide 17&quot;/&gt;&lt;property id=&quot;20307&quot; value=&quot;384&quot;/&gt;&lt;/object&gt;&lt;object type=&quot;3&quot; unique_id=&quot;10020&quot;&gt;&lt;property id=&quot;20148&quot; value=&quot;5&quot;/&gt;&lt;property id=&quot;20300&quot; value=&quot;Slide 18&quot;/&gt;&lt;property id=&quot;20307&quot; value=&quot;385&quot;/&gt;&lt;/object&gt;&lt;object type=&quot;3&quot; unique_id=&quot;10021&quot;&gt;&lt;property id=&quot;20148&quot; value=&quot;5&quot;/&gt;&lt;property id=&quot;20300&quot; value=&quot;Slide 19&quot;/&gt;&lt;property id=&quot;20307&quot; value=&quot;382&quot;/&gt;&lt;/object&gt;&lt;object type=&quot;3&quot; unique_id=&quot;10022&quot;&gt;&lt;property id=&quot;20148&quot; value=&quot;5&quot;/&gt;&lt;property id=&quot;20300&quot; value=&quot;Slide 20&quot;/&gt;&lt;property id=&quot;20307&quot; value=&quot;265&quot;/&gt;&lt;/object&gt;&lt;object type=&quot;3&quot; unique_id=&quot;10023&quot;&gt;&lt;property id=&quot;20148&quot; value=&quot;5&quot;/&gt;&lt;property id=&quot;20300&quot; value=&quot;Slide 21&quot;/&gt;&lt;property id=&quot;20307&quot; value=&quot;383&quot;/&gt;&lt;/object&gt;&lt;object type=&quot;3&quot; unique_id=&quot;10024&quot;&gt;&lt;property id=&quot;20148&quot; value=&quot;5&quot;/&gt;&lt;property id=&quot;20300&quot; value=&quot;Slide 22&quot;/&gt;&lt;property id=&quot;20307&quot; value=&quot;270&quot;/&gt;&lt;/object&gt;&lt;object type=&quot;3&quot; unique_id=&quot;10025&quot;&gt;&lt;property id=&quot;20148&quot; value=&quot;5&quot;/&gt;&lt;property id=&quot;20300&quot; value=&quot;Slide 23&quot;/&gt;&lt;property id=&quot;20307&quot; value=&quot;386&quot;/&gt;&lt;/object&gt;&lt;object type=&quot;3&quot; unique_id=&quot;10026&quot;&gt;&lt;property id=&quot;20148&quot; value=&quot;5&quot;/&gt;&lt;property id=&quot;20300&quot; value=&quot;Slide 24&quot;/&gt;&lt;property id=&quot;20307&quot; value=&quot;387&quot;/&gt;&lt;/object&gt;&lt;object type=&quot;3&quot; unique_id=&quot;10027&quot;&gt;&lt;property id=&quot;20148&quot; value=&quot;5&quot;/&gt;&lt;property id=&quot;20300&quot; value=&quot;Slide 25&quot;/&gt;&lt;property id=&quot;20307&quot; value=&quot;272&quot;/&gt;&lt;/object&gt;&lt;object type=&quot;3&quot; unique_id=&quot;10028&quot;&gt;&lt;property id=&quot;20148&quot; value=&quot;5&quot;/&gt;&lt;property id=&quot;20300&quot; value=&quot;Slide 26&quot;/&gt;&lt;property id=&quot;20307&quot; value=&quot;393&quot;/&gt;&lt;/object&gt;&lt;object type=&quot;3&quot; unique_id=&quot;10029&quot;&gt;&lt;property id=&quot;20148&quot; value=&quot;5&quot;/&gt;&lt;property id=&quot;20300&quot; value=&quot;Slide 27&quot;/&gt;&lt;property id=&quot;20307&quot; value=&quot;394&quot;/&gt;&lt;/object&gt;&lt;object type=&quot;3&quot; unique_id=&quot;10030&quot;&gt;&lt;property id=&quot;20148&quot; value=&quot;5&quot;/&gt;&lt;property id=&quot;20300&quot; value=&quot;Slide 28&quot;/&gt;&lt;property id=&quot;20307&quot; value=&quot;388&quot;/&gt;&lt;/object&gt;&lt;object type=&quot;3&quot; unique_id=&quot;10031&quot;&gt;&lt;property id=&quot;20148&quot; value=&quot;5&quot;/&gt;&lt;property id=&quot;20300&quot; value=&quot;Slide 29&quot;/&gt;&lt;property id=&quot;20307&quot; value=&quot;389&quot;/&gt;&lt;/object&gt;&lt;object type=&quot;3&quot; unique_id=&quot;10032&quot;&gt;&lt;property id=&quot;20148&quot; value=&quot;5&quot;/&gt;&lt;property id=&quot;20300&quot; value=&quot;Slide 30&quot;/&gt;&lt;property id=&quot;20307&quot; value=&quot;377&quot;/&gt;&lt;/object&gt;&lt;object type=&quot;3&quot; unique_id=&quot;10033&quot;&gt;&lt;property id=&quot;20148&quot; value=&quot;5&quot;/&gt;&lt;property id=&quot;20300&quot; value=&quot;Slide 31&quot;/&gt;&lt;property id=&quot;20307&quot; value=&quot;276&quot;/&gt;&lt;/object&gt;&lt;object type=&quot;3&quot; unique_id=&quot;10034&quot;&gt;&lt;property id=&quot;20148&quot; value=&quot;5&quot;/&gt;&lt;property id=&quot;20300&quot; value=&quot;Slide 32&quot;/&gt;&lt;property id=&quot;20307&quot; value=&quot;299&quot;/&gt;&lt;/object&gt;&lt;object type=&quot;3&quot; unique_id=&quot;10035&quot;&gt;&lt;property id=&quot;20148&quot; value=&quot;5&quot;/&gt;&lt;property id=&quot;20300&quot; value=&quot;Slide 33&quot;/&gt;&lt;property id=&quot;20307&quot; value=&quot;300&quot;/&gt;&lt;/object&gt;&lt;object type=&quot;3&quot; unique_id=&quot;10036&quot;&gt;&lt;property id=&quot;20148&quot; value=&quot;5&quot;/&gt;&lt;property id=&quot;20300&quot; value=&quot;Slide 34&quot;/&gt;&lt;property id=&quot;20307&quot; value=&quot;390&quot;/&gt;&lt;/object&gt;&lt;object type=&quot;3&quot; unique_id=&quot;10037&quot;&gt;&lt;property id=&quot;20148&quot; value=&quot;5&quot;/&gt;&lt;property id=&quot;20300&quot; value=&quot;Slide 35&quot;/&gt;&lt;property id=&quot;20307&quot; value=&quot;301&quot;/&gt;&lt;/object&gt;&lt;object type=&quot;3&quot; unique_id=&quot;10038&quot;&gt;&lt;property id=&quot;20148&quot; value=&quot;5&quot;/&gt;&lt;property id=&quot;20300&quot; value=&quot;Slide 36&quot;/&gt;&lt;property id=&quot;20307&quot; value=&quot;391&quot;/&gt;&lt;/object&gt;&lt;object type=&quot;3&quot; unique_id=&quot;10039&quot;&gt;&lt;property id=&quot;20148&quot; value=&quot;5&quot;/&gt;&lt;property id=&quot;20300&quot; value=&quot;Slide 37&quot;/&gt;&lt;property id=&quot;20307&quot; value=&quot;392&quot;/&gt;&lt;/object&gt;&lt;object type=&quot;3&quot; unique_id=&quot;10040&quot;&gt;&lt;property id=&quot;20148&quot; value=&quot;5&quot;/&gt;&lt;property id=&quot;20300&quot; value=&quot;Slide 38&quot;/&gt;&lt;property id=&quot;20307&quot; value=&quot;396&quot;/&gt;&lt;/object&gt;&lt;object type=&quot;3&quot; unique_id=&quot;10041&quot;&gt;&lt;property id=&quot;20148&quot; value=&quot;5&quot;/&gt;&lt;property id=&quot;20300&quot; value=&quot;Slide 39&quot;/&gt;&lt;property id=&quot;20307&quot; value=&quot;302&quot;/&gt;&lt;/object&gt;&lt;object type=&quot;3&quot; unique_id=&quot;10042&quot;&gt;&lt;property id=&quot;20148&quot; value=&quot;5&quot;/&gt;&lt;property id=&quot;20300&quot; value=&quot;Slide 40&quot;/&gt;&lt;property id=&quot;20307&quot; value=&quot;395&quot;/&gt;&lt;/object&gt;&lt;object type=&quot;3&quot; unique_id=&quot;10043&quot;&gt;&lt;property id=&quot;20148&quot; value=&quot;5&quot;/&gt;&lt;property id=&quot;20300&quot; value=&quot;Slide 41&quot;/&gt;&lt;property id=&quot;20307&quot; value=&quot;397&quot;/&gt;&lt;/object&gt;&lt;object type=&quot;3&quot; unique_id=&quot;10044&quot;&gt;&lt;property id=&quot;20148&quot; value=&quot;5&quot;/&gt;&lt;property id=&quot;20300&quot; value=&quot;Slide 42&quot;/&gt;&lt;property id=&quot;20307&quot; value=&quot;398&quot;/&gt;&lt;/object&gt;&lt;object type=&quot;3&quot; unique_id=&quot;10045&quot;&gt;&lt;property id=&quot;20148&quot; value=&quot;5&quot;/&gt;&lt;property id=&quot;20300&quot; value=&quot;Slide 43&quot;/&gt;&lt;property id=&quot;20307&quot; value=&quot;303&quot;/&gt;&lt;/object&gt;&lt;object type=&quot;3&quot; unique_id=&quot;10046&quot;&gt;&lt;property id=&quot;20148&quot; value=&quot;5&quot;/&gt;&lt;property id=&quot;20300&quot; value=&quot;Slide 44&quot;/&gt;&lt;property id=&quot;20307&quot; value=&quot;399&quot;/&gt;&lt;/object&gt;&lt;object type=&quot;3&quot; unique_id=&quot;10047&quot;&gt;&lt;property id=&quot;20148&quot; value=&quot;5&quot;/&gt;&lt;property id=&quot;20300&quot; value=&quot;Slide 45&quot;/&gt;&lt;property id=&quot;20307&quot; value=&quot;278&quot;/&gt;&lt;/object&gt;&lt;object type=&quot;3&quot; unique_id=&quot;10048&quot;&gt;&lt;property id=&quot;20148&quot; value=&quot;5&quot;/&gt;&lt;property id=&quot;20300&quot; value=&quot;Slide 46&quot;/&gt;&lt;property id=&quot;20307&quot; value=&quot;400&quot;/&gt;&lt;/object&gt;&lt;object type=&quot;3&quot; unique_id=&quot;10049&quot;&gt;&lt;property id=&quot;20148&quot; value=&quot;5&quot;/&gt;&lt;property id=&quot;20300&quot; value=&quot;Slide 47&quot;/&gt;&lt;property id=&quot;20307&quot; value=&quot;277&quot;/&gt;&lt;/object&gt;&lt;object type=&quot;3&quot; unique_id=&quot;10050&quot;&gt;&lt;property id=&quot;20148&quot; value=&quot;5&quot;/&gt;&lt;property id=&quot;20300&quot; value=&quot;Slide 48&quot;/&gt;&lt;property id=&quot;20307&quot; value=&quot;401&quot;/&gt;&lt;/object&gt;&lt;object type=&quot;3&quot; unique_id=&quot;10051&quot;&gt;&lt;property id=&quot;20148&quot; value=&quot;5&quot;/&gt;&lt;property id=&quot;20300&quot; value=&quot;Slide 49&quot;/&gt;&lt;property id=&quot;20307&quot; value=&quot;402&quot;/&gt;&lt;/object&gt;&lt;object type=&quot;3&quot; unique_id=&quot;10052&quot;&gt;&lt;property id=&quot;20148&quot; value=&quot;5&quot;/&gt;&lt;property id=&quot;20300&quot; value=&quot;Slide 50&quot;/&gt;&lt;property id=&quot;20307&quot; value=&quot;282&quot;/&gt;&lt;/object&gt;&lt;object type=&quot;3&quot; unique_id=&quot;10053&quot;&gt;&lt;property id=&quot;20148&quot; value=&quot;5&quot;/&gt;&lt;property id=&quot;20300&quot; value=&quot;Slide 51&quot;/&gt;&lt;property id=&quot;20307&quot; value=&quot;403&quot;/&gt;&lt;/object&gt;&lt;object type=&quot;3&quot; unique_id=&quot;10054&quot;&gt;&lt;property id=&quot;20148&quot; value=&quot;5&quot;/&gt;&lt;property id=&quot;20300&quot; value=&quot;Slide 52&quot;/&gt;&lt;property id=&quot;20307&quot; value=&quot;404&quot;/&gt;&lt;/object&gt;&lt;object type=&quot;3&quot; unique_id=&quot;10055&quot;&gt;&lt;property id=&quot;20148&quot; value=&quot;5&quot;/&gt;&lt;property id=&quot;20300&quot; value=&quot;Slide 53&quot;/&gt;&lt;property id=&quot;20307&quot; value=&quot;405&quot;/&gt;&lt;/object&gt;&lt;object type=&quot;3&quot; unique_id=&quot;10056&quot;&gt;&lt;property id=&quot;20148&quot; value=&quot;5&quot;/&gt;&lt;property id=&quot;20300&quot; value=&quot;Slide 54&quot;/&gt;&lt;property id=&quot;20307&quot; value=&quot;406&quot;/&gt;&lt;/object&gt;&lt;object type=&quot;3&quot; unique_id=&quot;10057&quot;&gt;&lt;property id=&quot;20148&quot; value=&quot;5&quot;/&gt;&lt;property id=&quot;20300&quot; value=&quot;Slide 55&quot;/&gt;&lt;property id=&quot;20307&quot; value=&quot;279&quot;/&gt;&lt;/object&gt;&lt;object type=&quot;3&quot; unique_id=&quot;10058&quot;&gt;&lt;property id=&quot;20148&quot; value=&quot;5&quot;/&gt;&lt;property id=&quot;20300&quot; value=&quot;Slide 56&quot;/&gt;&lt;property id=&quot;20307&quot; value=&quot;407&quot;/&gt;&lt;/object&gt;&lt;object type=&quot;3&quot; unique_id=&quot;10059&quot;&gt;&lt;property id=&quot;20148&quot; value=&quot;5&quot;/&gt;&lt;property id=&quot;20300&quot; value=&quot;Slide 57&quot;/&gt;&lt;property id=&quot;20307&quot; value=&quot;408&quot;/&gt;&lt;/object&gt;&lt;object type=&quot;3&quot; unique_id=&quot;10060&quot;&gt;&lt;property id=&quot;20148&quot; value=&quot;5&quot;/&gt;&lt;property id=&quot;20300&quot; value=&quot;Slide 58&quot;/&gt;&lt;property id=&quot;20307&quot; value=&quot;283&quot;/&gt;&lt;/object&gt;&lt;object type=&quot;3&quot; unique_id=&quot;10061&quot;&gt;&lt;property id=&quot;20148&quot; value=&quot;5&quot;/&gt;&lt;property id=&quot;20300&quot; value=&quot;Slide 59&quot;/&gt;&lt;property id=&quot;20307&quot; value=&quot;409&quot;/&gt;&lt;/object&gt;&lt;object type=&quot;3&quot; unique_id=&quot;10062&quot;&gt;&lt;property id=&quot;20148&quot; value=&quot;5&quot;/&gt;&lt;property id=&quot;20300&quot; value=&quot;Slide 60&quot;/&gt;&lt;property id=&quot;20307&quot; value=&quot;285&quot;/&gt;&lt;/object&gt;&lt;object type=&quot;3&quot; unique_id=&quot;10063&quot;&gt;&lt;property id=&quot;20148&quot; value=&quot;5&quot;/&gt;&lt;property id=&quot;20300&quot; value=&quot;Slide 61&quot;/&gt;&lt;property id=&quot;20307&quot; value=&quot;287&quot;/&gt;&lt;/object&gt;&lt;object type=&quot;3&quot; unique_id=&quot;10064&quot;&gt;&lt;property id=&quot;20148&quot; value=&quot;5&quot;/&gt;&lt;property id=&quot;20300&quot; value=&quot;Slide 62&quot;/&gt;&lt;property id=&quot;20307&quot; value=&quot;289&quot;/&gt;&lt;/object&gt;&lt;object type=&quot;3&quot; unique_id=&quot;10065&quot;&gt;&lt;property id=&quot;20148&quot; value=&quot;5&quot;/&gt;&lt;property id=&quot;20300&quot; value=&quot;Slide 63&quot;/&gt;&lt;property id=&quot;20307&quot; value=&quot;410&quot;/&gt;&lt;/object&gt;&lt;object type=&quot;3&quot; unique_id=&quot;10066&quot;&gt;&lt;property id=&quot;20148&quot; value=&quot;5&quot;/&gt;&lt;property id=&quot;20300&quot; value=&quot;Slide 64&quot;/&gt;&lt;property id=&quot;20307&quot; value=&quot;411&quot;/&gt;&lt;/object&gt;&lt;object type=&quot;3&quot; unique_id=&quot;10067&quot;&gt;&lt;property id=&quot;20148&quot; value=&quot;5&quot;/&gt;&lt;property id=&quot;20300&quot; value=&quot;Slide 65&quot;/&gt;&lt;property id=&quot;20307&quot; value=&quot;412&quot;/&gt;&lt;/object&gt;&lt;object type=&quot;3&quot; unique_id=&quot;10068&quot;&gt;&lt;property id=&quot;20148&quot; value=&quot;5&quot;/&gt;&lt;property id=&quot;20300&quot; value=&quot;Slide 66&quot;/&gt;&lt;property id=&quot;20307&quot; value=&quot;413&quot;/&gt;&lt;/object&gt;&lt;object type=&quot;3&quot; unique_id=&quot;10069&quot;&gt;&lt;property id=&quot;20148&quot; value=&quot;5&quot;/&gt;&lt;property id=&quot;20300&quot; value=&quot;Slide 67&quot;/&gt;&lt;property id=&quot;20307&quot; value=&quot;414&quot;/&gt;&lt;/object&gt;&lt;object type=&quot;3&quot; unique_id=&quot;10070&quot;&gt;&lt;property id=&quot;20148&quot; value=&quot;5&quot;/&gt;&lt;property id=&quot;20300&quot; value=&quot;Slide 68&quot;/&gt;&lt;property id=&quot;20307&quot; value=&quot;291&quot;/&gt;&lt;/object&gt;&lt;object type=&quot;3&quot; unique_id=&quot;10071&quot;&gt;&lt;property id=&quot;20148&quot; value=&quot;5&quot;/&gt;&lt;property id=&quot;20300&quot; value=&quot;Slide 69&quot;/&gt;&lt;property id=&quot;20307&quot; value=&quot;415&quot;/&gt;&lt;/object&gt;&lt;object type=&quot;3&quot; unique_id=&quot;10072&quot;&gt;&lt;property id=&quot;20148&quot; value=&quot;5&quot;/&gt;&lt;property id=&quot;20300&quot; value=&quot;Slide 70&quot;/&gt;&lt;property id=&quot;20307&quot; value=&quot;416&quot;/&gt;&lt;/object&gt;&lt;object type=&quot;3&quot; unique_id=&quot;10073&quot;&gt;&lt;property id=&quot;20148&quot; value=&quot;5&quot;/&gt;&lt;property id=&quot;20300&quot; value=&quot;Slide 71&quot;/&gt;&lt;property id=&quot;20307&quot; value=&quot;417&quot;/&gt;&lt;/object&gt;&lt;object type=&quot;3&quot; unique_id=&quot;10074&quot;&gt;&lt;property id=&quot;20148&quot; value=&quot;5&quot;/&gt;&lt;property id=&quot;20300&quot; value=&quot;Slide 72&quot;/&gt;&lt;property id=&quot;20307&quot; value=&quot;293&quot;/&gt;&lt;/object&gt;&lt;object type=&quot;3&quot; unique_id=&quot;10075&quot;&gt;&lt;property id=&quot;20148&quot; value=&quot;5&quot;/&gt;&lt;property id=&quot;20300&quot; value=&quot;Slide 73&quot;/&gt;&lt;property id=&quot;20307&quot; value=&quot;418&quot;/&gt;&lt;/object&gt;&lt;object type=&quot;3&quot; unique_id=&quot;10076&quot;&gt;&lt;property id=&quot;20148&quot; value=&quot;5&quot;/&gt;&lt;property id=&quot;20300&quot; value=&quot;Slide 74&quot;/&gt;&lt;property id=&quot;20307&quot; value=&quot;419&quot;/&gt;&lt;/object&gt;&lt;object type=&quot;3&quot; unique_id=&quot;10077&quot;&gt;&lt;property id=&quot;20148&quot; value=&quot;5&quot;/&gt;&lt;property id=&quot;20300&quot; value=&quot;Slide 75&quot;/&gt;&lt;property id=&quot;20307&quot; value=&quot;420&quot;/&gt;&lt;/object&gt;&lt;object type=&quot;3&quot; unique_id=&quot;10078&quot;&gt;&lt;property id=&quot;20148&quot; value=&quot;5&quot;/&gt;&lt;property id=&quot;20300&quot; value=&quot;Slide 76&quot;/&gt;&lt;property id=&quot;20307&quot; value=&quot;295&quot;/&gt;&lt;/object&gt;&lt;object type=&quot;3&quot; unique_id=&quot;10079&quot;&gt;&lt;property id=&quot;20148&quot; value=&quot;5&quot;/&gt;&lt;property id=&quot;20300&quot; value=&quot;Slide 77&quot;/&gt;&lt;property id=&quot;20307&quot; value=&quot;421&quot;/&gt;&lt;/object&gt;&lt;object type=&quot;3&quot; unique_id=&quot;10080&quot;&gt;&lt;property id=&quot;20148&quot; value=&quot;5&quot;/&gt;&lt;property id=&quot;20300&quot; value=&quot;Slide 78&quot;/&gt;&lt;property id=&quot;20307&quot; value=&quot;298&quot;/&gt;&lt;/object&gt;&lt;object type=&quot;3&quot; unique_id=&quot;10081&quot;&gt;&lt;property id=&quot;20148&quot; value=&quot;5&quot;/&gt;&lt;property id=&quot;20300&quot; value=&quot;Slide 79&quot;/&gt;&lt;property id=&quot;20307&quot; value=&quot;422&quot;/&gt;&lt;/object&gt;&lt;object type=&quot;3&quot; unique_id=&quot;10082&quot;&gt;&lt;property id=&quot;20148&quot; value=&quot;5&quot;/&gt;&lt;property id=&quot;20300&quot; value=&quot;Slide 80&quot;/&gt;&lt;property id=&quot;20307&quot; value=&quot;304&quot;/&gt;&lt;/object&gt;&lt;object type=&quot;3&quot; unique_id=&quot;10083&quot;&gt;&lt;property id=&quot;20148&quot; value=&quot;5&quot;/&gt;&lt;property id=&quot;20300&quot; value=&quot;Slide 81&quot;/&gt;&lt;property id=&quot;20307&quot; value=&quot;423&quot;/&gt;&lt;/object&gt;&lt;object type=&quot;3&quot; unique_id=&quot;10084&quot;&gt;&lt;property id=&quot;20148&quot; value=&quot;5&quot;/&gt;&lt;property id=&quot;20300&quot; value=&quot;Slide 82&quot;/&gt;&lt;property id=&quot;20307&quot; value=&quot;306&quot;/&gt;&lt;/object&gt;&lt;object type=&quot;3&quot; unique_id=&quot;10085&quot;&gt;&lt;property id=&quot;20148&quot; value=&quot;5&quot;/&gt;&lt;property id=&quot;20300&quot; value=&quot;Slide 83&quot;/&gt;&lt;property id=&quot;20307&quot; value=&quot;307&quot;/&gt;&lt;/object&gt;&lt;object type=&quot;3&quot; unique_id=&quot;10086&quot;&gt;&lt;property id=&quot;20148&quot; value=&quot;5&quot;/&gt;&lt;property id=&quot;20300&quot; value=&quot;Slide 84&quot;/&gt;&lt;property id=&quot;20307&quot; value=&quot;424&quot;/&gt;&lt;/object&gt;&lt;object type=&quot;3&quot; unique_id=&quot;10087&quot;&gt;&lt;property id=&quot;20148&quot; value=&quot;5&quot;/&gt;&lt;property id=&quot;20300&quot; value=&quot;Slide 85&quot;/&gt;&lt;property id=&quot;20307&quot; value=&quot;425&quot;/&gt;&lt;/object&gt;&lt;object type=&quot;3&quot; unique_id=&quot;10088&quot;&gt;&lt;property id=&quot;20148&quot; value=&quot;5&quot;/&gt;&lt;property id=&quot;20300&quot; value=&quot;Slide 86&quot;/&gt;&lt;property id=&quot;20307&quot; value=&quot;426&quot;/&gt;&lt;/object&gt;&lt;object type=&quot;3&quot; unique_id=&quot;10089&quot;&gt;&lt;property id=&quot;20148&quot; value=&quot;5&quot;/&gt;&lt;property id=&quot;20300&quot; value=&quot;Slide 87&quot;/&gt;&lt;property id=&quot;20307&quot; value=&quot;308&quot;/&gt;&lt;/object&gt;&lt;object type=&quot;3&quot; unique_id=&quot;10090&quot;&gt;&lt;property id=&quot;20148&quot; value=&quot;5&quot;/&gt;&lt;property id=&quot;20300&quot; value=&quot;Slide 88&quot;/&gt;&lt;property id=&quot;20307&quot; value=&quot;427&quot;/&gt;&lt;/object&gt;&lt;object type=&quot;3&quot; unique_id=&quot;10091&quot;&gt;&lt;property id=&quot;20148&quot; value=&quot;5&quot;/&gt;&lt;property id=&quot;20300&quot; value=&quot;Slide 89&quot;/&gt;&lt;property id=&quot;20307&quot; value=&quot;309&quot;/&gt;&lt;/object&gt;&lt;object type=&quot;3&quot; unique_id=&quot;10092&quot;&gt;&lt;property id=&quot;20148&quot; value=&quot;5&quot;/&gt;&lt;property id=&quot;20300&quot; value=&quot;Slide 90&quot;/&gt;&lt;property id=&quot;20307&quot; value=&quot;428&quot;/&gt;&lt;/object&gt;&lt;object type=&quot;3&quot; unique_id=&quot;10093&quot;&gt;&lt;property id=&quot;20148&quot; value=&quot;5&quot;/&gt;&lt;property id=&quot;20300&quot; value=&quot;Slide 91&quot;/&gt;&lt;property id=&quot;20307&quot; value=&quot;310&quot;/&gt;&lt;/object&gt;&lt;object type=&quot;3&quot; unique_id=&quot;10094&quot;&gt;&lt;property id=&quot;20148&quot; value=&quot;5&quot;/&gt;&lt;property id=&quot;20300&quot; value=&quot;Slide 92&quot;/&gt;&lt;property id=&quot;20307&quot; value=&quot;429&quot;/&gt;&lt;/object&gt;&lt;object type=&quot;3&quot; unique_id=&quot;10095&quot;&gt;&lt;property id=&quot;20148&quot; value=&quot;5&quot;/&gt;&lt;property id=&quot;20300&quot; value=&quot;Slide 93&quot;/&gt;&lt;property id=&quot;20307&quot; value=&quot;311&quot;/&gt;&lt;/object&gt;&lt;object type=&quot;3&quot; unique_id=&quot;10096&quot;&gt;&lt;property id=&quot;20148&quot; value=&quot;5&quot;/&gt;&lt;property id=&quot;20300&quot; value=&quot;Slide 94&quot;/&gt;&lt;property id=&quot;20307&quot; value=&quot;312&quot;/&gt;&lt;/object&gt;&lt;object type=&quot;3&quot; unique_id=&quot;10097&quot;&gt;&lt;property id=&quot;20148&quot; value=&quot;5&quot;/&gt;&lt;property id=&quot;20300&quot; value=&quot;Slide 95&quot;/&gt;&lt;property id=&quot;20307&quot; value=&quot;430&quot;/&gt;&lt;/object&gt;&lt;object type=&quot;3&quot; unique_id=&quot;10098&quot;&gt;&lt;property id=&quot;20148&quot; value=&quot;5&quot;/&gt;&lt;property id=&quot;20300&quot; value=&quot;Slide 96&quot;/&gt;&lt;property id=&quot;20307&quot; value=&quot;313&quot;/&gt;&lt;/object&gt;&lt;object type=&quot;3&quot; unique_id=&quot;10099&quot;&gt;&lt;property id=&quot;20148&quot; value=&quot;5&quot;/&gt;&lt;property id=&quot;20300&quot; value=&quot;Slide 97&quot;/&gt;&lt;property id=&quot;20307&quot; value=&quot;314&quot;/&gt;&lt;/object&gt;&lt;object type=&quot;3&quot; unique_id=&quot;10100&quot;&gt;&lt;property id=&quot;20148&quot; value=&quot;5&quot;/&gt;&lt;property id=&quot;20300&quot; value=&quot;Slide 98&quot;/&gt;&lt;property id=&quot;20307&quot; value=&quot;320&quot;/&gt;&lt;/object&gt;&lt;object type=&quot;3&quot; unique_id=&quot;10101&quot;&gt;&lt;property id=&quot;20148&quot; value=&quot;5&quot;/&gt;&lt;property id=&quot;20300&quot; value=&quot;Slide 99&quot;/&gt;&lt;property id=&quot;20307&quot; value=&quot;431&quot;/&gt;&lt;/object&gt;&lt;object type=&quot;3&quot; unique_id=&quot;10102&quot;&gt;&lt;property id=&quot;20148&quot; value=&quot;5&quot;/&gt;&lt;property id=&quot;20300&quot; value=&quot;Slide 100&quot;/&gt;&lt;property id=&quot;20307&quot; value=&quot;432&quot;/&gt;&lt;/object&gt;&lt;object type=&quot;3&quot; unique_id=&quot;10103&quot;&gt;&lt;property id=&quot;20148&quot; value=&quot;5&quot;/&gt;&lt;property id=&quot;20300&quot; value=&quot;Slide 101&quot;/&gt;&lt;property id=&quot;20307&quot; value=&quot;433&quot;/&gt;&lt;/object&gt;&lt;object type=&quot;3&quot; unique_id=&quot;10104&quot;&gt;&lt;property id=&quot;20148&quot; value=&quot;5&quot;/&gt;&lt;property id=&quot;20300&quot; value=&quot;Slide 102&quot;/&gt;&lt;property id=&quot;20307&quot; value=&quot;316&quot;/&gt;&lt;/object&gt;&lt;object type=&quot;3&quot; unique_id=&quot;10105&quot;&gt;&lt;property id=&quot;20148&quot; value=&quot;5&quot;/&gt;&lt;property id=&quot;20300&quot; value=&quot;Slide 103&quot;/&gt;&lt;property id=&quot;20307&quot; value=&quot;434&quot;/&gt;&lt;/object&gt;&lt;object type=&quot;3&quot; unique_id=&quot;10106&quot;&gt;&lt;property id=&quot;20148&quot; value=&quot;5&quot;/&gt;&lt;property id=&quot;20300&quot; value=&quot;Slide 104&quot;/&gt;&lt;property id=&quot;20307&quot; value=&quot;435&quot;/&gt;&lt;/object&gt;&lt;object type=&quot;3&quot; unique_id=&quot;10107&quot;&gt;&lt;property id=&quot;20148&quot; value=&quot;5&quot;/&gt;&lt;property id=&quot;20300&quot; value=&quot;Slide 105&quot;/&gt;&lt;property id=&quot;20307&quot; value=&quot;317&quot;/&gt;&lt;/object&gt;&lt;object type=&quot;3&quot; unique_id=&quot;10108&quot;&gt;&lt;property id=&quot;20148&quot; value=&quot;5&quot;/&gt;&lt;property id=&quot;20300&quot; value=&quot;Slide 106&quot;/&gt;&lt;property id=&quot;20307&quot; value=&quot;436&quot;/&gt;&lt;/object&gt;&lt;object type=&quot;3&quot; unique_id=&quot;10109&quot;&gt;&lt;property id=&quot;20148&quot; value=&quot;5&quot;/&gt;&lt;property id=&quot;20300&quot; value=&quot;Slide 107&quot;/&gt;&lt;property id=&quot;20307&quot; value=&quot;437&quot;/&gt;&lt;/object&gt;&lt;object type=&quot;3&quot; unique_id=&quot;10110&quot;&gt;&lt;property id=&quot;20148&quot; value=&quot;5&quot;/&gt;&lt;property id=&quot;20300&quot; value=&quot;Slide 108&quot;/&gt;&lt;property id=&quot;20307&quot; value=&quot;438&quot;/&gt;&lt;/object&gt;&lt;object type=&quot;3&quot; unique_id=&quot;10111&quot;&gt;&lt;property id=&quot;20148&quot; value=&quot;5&quot;/&gt;&lt;property id=&quot;20300&quot; value=&quot;Slide 109&quot;/&gt;&lt;property id=&quot;20307&quot; value=&quot;439&quot;/&gt;&lt;/object&gt;&lt;object type=&quot;3&quot; unique_id=&quot;10112&quot;&gt;&lt;property id=&quot;20148&quot; value=&quot;5&quot;/&gt;&lt;property id=&quot;20300&quot; value=&quot;Slide 110&quot;/&gt;&lt;property id=&quot;20307&quot; value=&quot;440&quot;/&gt;&lt;/object&gt;&lt;object type=&quot;3&quot; unique_id=&quot;10113&quot;&gt;&lt;property id=&quot;20148&quot; value=&quot;5&quot;/&gt;&lt;property id=&quot;20300&quot; value=&quot;Slide 111&quot;/&gt;&lt;property id=&quot;20307&quot; value=&quot;442&quot;/&gt;&lt;/object&gt;&lt;object type=&quot;3&quot; unique_id=&quot;10114&quot;&gt;&lt;property id=&quot;20148&quot; value=&quot;5&quot;/&gt;&lt;property id=&quot;20300&quot; value=&quot;Slide 112&quot;/&gt;&lt;property id=&quot;20307&quot; value=&quot;441&quot;/&gt;&lt;/object&gt;&lt;object type=&quot;3&quot; unique_id=&quot;10115&quot;&gt;&lt;property id=&quot;20148&quot; value=&quot;5&quot;/&gt;&lt;property id=&quot;20300&quot; value=&quot;Slide 113&quot;/&gt;&lt;property id=&quot;20307&quot; value=&quot;443&quot;/&gt;&lt;/object&gt;&lt;object type=&quot;3&quot; unique_id=&quot;10116&quot;&gt;&lt;property id=&quot;20148&quot; value=&quot;5&quot;/&gt;&lt;property id=&quot;20300&quot; value=&quot;Slide 114&quot;/&gt;&lt;property id=&quot;20307&quot; value=&quot;318&quot;/&gt;&lt;/object&gt;&lt;object type=&quot;3&quot; unique_id=&quot;10117&quot;&gt;&lt;property id=&quot;20148&quot; value=&quot;5&quot;/&gt;&lt;property id=&quot;20300&quot; value=&quot;Slide 115&quot;/&gt;&lt;property id=&quot;20307&quot; value=&quot;444&quot;/&gt;&lt;/object&gt;&lt;object type=&quot;3&quot; unique_id=&quot;10118&quot;&gt;&lt;property id=&quot;20148&quot; value=&quot;5&quot;/&gt;&lt;property id=&quot;20300&quot; value=&quot;Slide 116&quot;/&gt;&lt;property id=&quot;20307&quot; value=&quot;445&quot;/&gt;&lt;/object&gt;&lt;object type=&quot;3&quot; unique_id=&quot;10119&quot;&gt;&lt;property id=&quot;20148&quot; value=&quot;5&quot;/&gt;&lt;property id=&quot;20300&quot; value=&quot;Slide 117&quot;/&gt;&lt;property id=&quot;20307&quot; value=&quot;319&quot;/&gt;&lt;/object&gt;&lt;object type=&quot;3&quot; unique_id=&quot;10120&quot;&gt;&lt;property id=&quot;20148&quot; value=&quot;5&quot;/&gt;&lt;property id=&quot;20300&quot; value=&quot;Slide 118&quot;/&gt;&lt;property id=&quot;20307&quot; value=&quot;446&quot;/&gt;&lt;/object&gt;&lt;object type=&quot;3&quot; unique_id=&quot;10121&quot;&gt;&lt;property id=&quot;20148&quot; value=&quot;5&quot;/&gt;&lt;property id=&quot;20300&quot; value=&quot;Slide 119&quot;/&gt;&lt;property id=&quot;20307&quot; value=&quot;447&quot;/&gt;&lt;/object&gt;&lt;object type=&quot;3&quot; unique_id=&quot;10122&quot;&gt;&lt;property id=&quot;20148&quot; value=&quot;5&quot;/&gt;&lt;property id=&quot;20300&quot; value=&quot;Slide 120&quot;/&gt;&lt;property id=&quot;20307&quot; value=&quot;321&quot;/&gt;&lt;/object&gt;&lt;object type=&quot;3&quot; unique_id=&quot;10123&quot;&gt;&lt;property id=&quot;20148&quot; value=&quot;5&quot;/&gt;&lt;property id=&quot;20300&quot; value=&quot;Slide 121&quot;/&gt;&lt;property id=&quot;20307&quot; value=&quot;448&quot;/&gt;&lt;/object&gt;&lt;object type=&quot;3&quot; unique_id=&quot;10124&quot;&gt;&lt;property id=&quot;20148&quot; value=&quot;5&quot;/&gt;&lt;property id=&quot;20300&quot; value=&quot;Slide 122&quot;/&gt;&lt;property id=&quot;20307&quot; value=&quot;322&quot;/&gt;&lt;/object&gt;&lt;object type=&quot;3&quot; unique_id=&quot;10125&quot;&gt;&lt;property id=&quot;20148&quot; value=&quot;5&quot;/&gt;&lt;property id=&quot;20300&quot; value=&quot;Slide 123&quot;/&gt;&lt;property id=&quot;20307&quot; value=&quot;449&quot;/&gt;&lt;/object&gt;&lt;object type=&quot;3&quot; unique_id=&quot;10126&quot;&gt;&lt;property id=&quot;20148&quot; value=&quot;5&quot;/&gt;&lt;property id=&quot;20300&quot; value=&quot;Slide 124&quot;/&gt;&lt;property id=&quot;20307&quot; value=&quot;450&quot;/&gt;&lt;/object&gt;&lt;object type=&quot;3&quot; unique_id=&quot;10127&quot;&gt;&lt;property id=&quot;20148&quot; value=&quot;5&quot;/&gt;&lt;property id=&quot;20300&quot; value=&quot;Slide 125&quot;/&gt;&lt;property id=&quot;20307&quot; value=&quot;451&quot;/&gt;&lt;/object&gt;&lt;object type=&quot;3&quot; unique_id=&quot;10128&quot;&gt;&lt;property id=&quot;20148&quot; value=&quot;5&quot;/&gt;&lt;property id=&quot;20300&quot; value=&quot;Slide 126&quot;/&gt;&lt;property id=&quot;20307&quot; value=&quot;326&quot;/&gt;&lt;/object&gt;&lt;object type=&quot;3&quot; unique_id=&quot;10129&quot;&gt;&lt;property id=&quot;20148&quot; value=&quot;5&quot;/&gt;&lt;property id=&quot;20300&quot; value=&quot;Slide 127&quot;/&gt;&lt;property id=&quot;20307&quot; value=&quot;452&quot;/&gt;&lt;/object&gt;&lt;object type=&quot;3&quot; unique_id=&quot;10130&quot;&gt;&lt;property id=&quot;20148&quot; value=&quot;5&quot;/&gt;&lt;property id=&quot;20300&quot; value=&quot;Slide 128&quot;/&gt;&lt;property id=&quot;20307&quot; value=&quot;327&quot;/&gt;&lt;/object&gt;&lt;object type=&quot;3&quot; unique_id=&quot;10131&quot;&gt;&lt;property id=&quot;20148&quot; value=&quot;5&quot;/&gt;&lt;property id=&quot;20300&quot; value=&quot;Slide 129&quot;/&gt;&lt;property id=&quot;20307&quot; value=&quot;453&quot;/&gt;&lt;/object&gt;&lt;object type=&quot;3&quot; unique_id=&quot;10132&quot;&gt;&lt;property id=&quot;20148&quot; value=&quot;5&quot;/&gt;&lt;property id=&quot;20300&quot; value=&quot;Slide 130&quot;/&gt;&lt;property id=&quot;20307&quot; value=&quot;328&quot;/&gt;&lt;/object&gt;&lt;object type=&quot;3&quot; unique_id=&quot;10133&quot;&gt;&lt;property id=&quot;20148&quot; value=&quot;5&quot;/&gt;&lt;property id=&quot;20300&quot; value=&quot;Slide 131&quot;/&gt;&lt;property id=&quot;20307&quot; value=&quot;454&quot;/&gt;&lt;/object&gt;&lt;object type=&quot;3&quot; unique_id=&quot;10134&quot;&gt;&lt;property id=&quot;20148&quot; value=&quot;5&quot;/&gt;&lt;property id=&quot;20300&quot; value=&quot;Slide 132&quot;/&gt;&lt;property id=&quot;20307&quot; value=&quot;455&quot;/&gt;&lt;/object&gt;&lt;object type=&quot;3&quot; unique_id=&quot;10135&quot;&gt;&lt;property id=&quot;20148&quot; value=&quot;5&quot;/&gt;&lt;property id=&quot;20300&quot; value=&quot;Slide 133&quot;/&gt;&lt;property id=&quot;20307&quot; value=&quot;456&quot;/&gt;&lt;/object&gt;&lt;object type=&quot;3&quot; unique_id=&quot;10136&quot;&gt;&lt;property id=&quot;20148&quot; value=&quot;5&quot;/&gt;&lt;property id=&quot;20300&quot; value=&quot;Slide 134&quot;/&gt;&lt;property id=&quot;20307&quot; value=&quot;457&quot;/&gt;&lt;/object&gt;&lt;object type=&quot;3&quot; unique_id=&quot;10137&quot;&gt;&lt;property id=&quot;20148&quot; value=&quot;5&quot;/&gt;&lt;property id=&quot;20300&quot; value=&quot;Slide 135&quot;/&gt;&lt;property id=&quot;20307&quot; value=&quot;458&quot;/&gt;&lt;/object&gt;&lt;object type=&quot;3&quot; unique_id=&quot;10138&quot;&gt;&lt;property id=&quot;20148&quot; value=&quot;5&quot;/&gt;&lt;property id=&quot;20300&quot; value=&quot;Slide 136&quot;/&gt;&lt;property id=&quot;20307&quot; value=&quot;459&quot;/&gt;&lt;/object&gt;&lt;object type=&quot;3&quot; unique_id=&quot;10139&quot;&gt;&lt;property id=&quot;20148&quot; value=&quot;5&quot;/&gt;&lt;property id=&quot;20300&quot; value=&quot;Slide 137&quot;/&gt;&lt;property id=&quot;20307&quot; value=&quot;374&quot;/&gt;&lt;/object&gt;&lt;object type=&quot;3&quot; unique_id=&quot;10140&quot;&gt;&lt;property id=&quot;20148&quot; value=&quot;5&quot;/&gt;&lt;property id=&quot;20300&quot; value=&quot;Slide 138&quot;/&gt;&lt;property id=&quot;20307&quot; value=&quot;330&quot;/&gt;&lt;/object&gt;&lt;object type=&quot;3&quot; unique_id=&quot;10141&quot;&gt;&lt;property id=&quot;20148&quot; value=&quot;5&quot;/&gt;&lt;property id=&quot;20300&quot; value=&quot;Slide 139&quot;/&gt;&lt;property id=&quot;20307&quot; value=&quot;460&quot;/&gt;&lt;/object&gt;&lt;object type=&quot;3&quot; unique_id=&quot;10142&quot;&gt;&lt;property id=&quot;20148&quot; value=&quot;5&quot;/&gt;&lt;property id=&quot;20300&quot; value=&quot;Slide 140&quot;/&gt;&lt;property id=&quot;20307&quot; value=&quot;462&quot;/&gt;&lt;/object&gt;&lt;object type=&quot;3&quot; unique_id=&quot;10143&quot;&gt;&lt;property id=&quot;20148&quot; value=&quot;5&quot;/&gt;&lt;property id=&quot;20300&quot; value=&quot;Slide 141&quot;/&gt;&lt;property id=&quot;20307&quot; value=&quot;461&quot;/&gt;&lt;/object&gt;&lt;object type=&quot;3&quot; unique_id=&quot;10144&quot;&gt;&lt;property id=&quot;20148&quot; value=&quot;5&quot;/&gt;&lt;property id=&quot;20300&quot; value=&quot;Slide 142&quot;/&gt;&lt;property id=&quot;20307&quot; value=&quot;463&quot;/&gt;&lt;/object&gt;&lt;object type=&quot;3&quot; unique_id=&quot;10145&quot;&gt;&lt;property id=&quot;20148&quot; value=&quot;5&quot;/&gt;&lt;property id=&quot;20300&quot; value=&quot;Slide 143&quot;/&gt;&lt;property id=&quot;20307&quot; value=&quot;464&quot;/&gt;&lt;/object&gt;&lt;object type=&quot;3&quot; unique_id=&quot;10146&quot;&gt;&lt;property id=&quot;20148&quot; value=&quot;5&quot;/&gt;&lt;property id=&quot;20300&quot; value=&quot;Slide 144&quot;/&gt;&lt;property id=&quot;20307&quot; value=&quot;465&quot;/&gt;&lt;/object&gt;&lt;object type=&quot;3&quot; unique_id=&quot;10147&quot;&gt;&lt;property id=&quot;20148&quot; value=&quot;5&quot;/&gt;&lt;property id=&quot;20300&quot; value=&quot;Slide 145&quot;/&gt;&lt;property id=&quot;20307&quot; value=&quot;332&quot;/&gt;&lt;/object&gt;&lt;object type=&quot;3&quot; unique_id=&quot;10148&quot;&gt;&lt;property id=&quot;20148&quot; value=&quot;5&quot;/&gt;&lt;property id=&quot;20300&quot; value=&quot;Slide 146&quot;/&gt;&lt;property id=&quot;20307&quot; value=&quot;466&quot;/&gt;&lt;/object&gt;&lt;object type=&quot;3&quot; unique_id=&quot;10149&quot;&gt;&lt;property id=&quot;20148&quot; value=&quot;5&quot;/&gt;&lt;property id=&quot;20300&quot; value=&quot;Slide 147&quot;/&gt;&lt;property id=&quot;20307&quot; value=&quot;467&quot;/&gt;&lt;/object&gt;&lt;object type=&quot;3&quot; unique_id=&quot;10150&quot;&gt;&lt;property id=&quot;20148&quot; value=&quot;5&quot;/&gt;&lt;property id=&quot;20300&quot; value=&quot;Slide 148&quot;/&gt;&lt;property id=&quot;20307&quot; value=&quot;468&quot;/&gt;&lt;/object&gt;&lt;object type=&quot;3&quot; unique_id=&quot;10151&quot;&gt;&lt;property id=&quot;20148&quot; value=&quot;5&quot;/&gt;&lt;property id=&quot;20300&quot; value=&quot;Slide 149&quot;/&gt;&lt;property id=&quot;20307&quot; value=&quot;469&quot;/&gt;&lt;/object&gt;&lt;object type=&quot;3&quot; unique_id=&quot;10152&quot;&gt;&lt;property id=&quot;20148&quot; value=&quot;5&quot;/&gt;&lt;property id=&quot;20300&quot; value=&quot;Slide 150&quot;/&gt;&lt;property id=&quot;20307&quot; value=&quot;470&quot;/&gt;&lt;/object&gt;&lt;object type=&quot;3&quot; unique_id=&quot;10153&quot;&gt;&lt;property id=&quot;20148&quot; value=&quot;5&quot;/&gt;&lt;property id=&quot;20300&quot; value=&quot;Slide 151&quot;/&gt;&lt;property id=&quot;20307&quot; value=&quot;472&quot;/&gt;&lt;/object&gt;&lt;object type=&quot;3&quot; unique_id=&quot;11218&quot;&gt;&lt;property id=&quot;20148&quot; value=&quot;5&quot;/&gt;&lt;property id=&quot;20300&quot; value=&quot;Slide 1&quot;/&gt;&lt;property id=&quot;20307&quot; value=&quot;473&quot;/&gt;&lt;/object&gt;&lt;/object&gt;&lt;/object&gt;&lt;/database&gt;"/>
  <p:tag name="SECTOMILLISECCONVERTED" val="1"/>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4822</TotalTime>
  <Words>11039</Words>
  <Application>Microsoft Office PowerPoint</Application>
  <PresentationFormat>Presentazione su schermo (4:3)</PresentationFormat>
  <Paragraphs>553</Paragraphs>
  <Slides>151</Slides>
  <Notes>5</Notes>
  <HiddenSlides>0</HiddenSlides>
  <MMClips>0</MMClips>
  <ScaleCrop>false</ScaleCrop>
  <HeadingPairs>
    <vt:vector size="4" baseType="variant">
      <vt:variant>
        <vt:lpstr>Tema</vt:lpstr>
      </vt:variant>
      <vt:variant>
        <vt:i4>1</vt:i4>
      </vt:variant>
      <vt:variant>
        <vt:lpstr>Titoli diapositive</vt:lpstr>
      </vt:variant>
      <vt:variant>
        <vt:i4>151</vt:i4>
      </vt:variant>
    </vt:vector>
  </HeadingPairs>
  <TitlesOfParts>
    <vt:vector size="152"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privato</dc:creator>
  <cp:lastModifiedBy>Patrizia</cp:lastModifiedBy>
  <cp:revision>740</cp:revision>
  <dcterms:created xsi:type="dcterms:W3CDTF">2010-09-09T16:27:16Z</dcterms:created>
  <dcterms:modified xsi:type="dcterms:W3CDTF">2017-05-24T13:38:13Z</dcterms:modified>
</cp:coreProperties>
</file>